
<file path=[Content_Types].xml><?xml version="1.0" encoding="utf-8"?>
<Types xmlns="http://schemas.openxmlformats.org/package/2006/content-types">
  <Default Extension="bin" ContentType="image/unknown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11" r:id="rId2"/>
    <p:sldId id="285" r:id="rId3"/>
    <p:sldId id="274" r:id="rId4"/>
    <p:sldId id="291" r:id="rId5"/>
    <p:sldId id="292" r:id="rId6"/>
    <p:sldId id="318" r:id="rId7"/>
    <p:sldId id="295" r:id="rId8"/>
    <p:sldId id="296" r:id="rId9"/>
    <p:sldId id="298" r:id="rId10"/>
    <p:sldId id="299" r:id="rId11"/>
    <p:sldId id="297" r:id="rId12"/>
    <p:sldId id="300" r:id="rId13"/>
    <p:sldId id="301" r:id="rId14"/>
    <p:sldId id="302" r:id="rId15"/>
    <p:sldId id="305" r:id="rId16"/>
    <p:sldId id="306" r:id="rId17"/>
    <p:sldId id="307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44D44A2-9DCE-45A1-853B-AF72F9A3250B}">
          <p14:sldIdLst>
            <p14:sldId id="311"/>
            <p14:sldId id="285"/>
            <p14:sldId id="274"/>
            <p14:sldId id="291"/>
            <p14:sldId id="292"/>
            <p14:sldId id="318"/>
            <p14:sldId id="295"/>
            <p14:sldId id="296"/>
            <p14:sldId id="298"/>
            <p14:sldId id="299"/>
            <p14:sldId id="297"/>
            <p14:sldId id="300"/>
            <p14:sldId id="301"/>
            <p14:sldId id="302"/>
            <p14:sldId id="305"/>
            <p14:sldId id="306"/>
            <p14:sldId id="307"/>
          </p14:sldIdLst>
        </p14:section>
        <p14:section name="Раздел без заголовка" id="{F1EFD3CE-FE5B-4541-A668-0B22AD8B7FB5}">
          <p14:sldIdLst/>
        </p14:section>
      </p14:sectionLst>
    </p:ext>
    <p:ext uri="{EFAFB233-063F-42B5-8137-9DF3F51BA10A}">
      <p15:sldGuideLst xmlns:p15="http://schemas.microsoft.com/office/powerpoint/2012/main">
        <p15:guide id="1" pos="3953" userDrawn="1">
          <p15:clr>
            <a:srgbClr val="A4A3A4"/>
          </p15:clr>
        </p15:guide>
        <p15:guide id="2" orient="horz" pos="2160">
          <p15:clr>
            <a:srgbClr val="A4A3A4"/>
          </p15:clr>
        </p15:guide>
        <p15:guide id="3" pos="11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8B7"/>
    <a:srgbClr val="00A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96" d="100"/>
          <a:sy n="96" d="100"/>
        </p:scale>
        <p:origin x="178" y="77"/>
      </p:cViewPr>
      <p:guideLst>
        <p:guide pos="3953"/>
        <p:guide orient="horz" pos="2160"/>
        <p:guide pos="11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BD943A-2935-4F2A-93FA-C4290DE6182C}" type="datetimeFigureOut">
              <a:rPr lang="ru-RU" smtClean="0"/>
              <a:t>24.03.2026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340E50-FD97-4800-92D0-7039C48D12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754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340E50-FD97-4800-92D0-7039C48D12B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475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61EAA0-5C60-4CD3-6F2C-22B4CED52C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C15BCBE-4697-176E-3B01-614A0D8E52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3FDFED-EFF6-78D6-E8C8-0C42A75DD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35B39-E9AB-410E-A43C-FF6497B69040}" type="datetimeFigureOut">
              <a:rPr lang="ru-RU" smtClean="0"/>
              <a:t>24.03.2026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3613C3-3246-C81F-3071-30E16C8B7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5964F5-5654-54B3-60D6-87E702FD6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E2952-CA46-412A-A29C-2F31F9B558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4605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0D3ED6-6EBA-52E7-C96A-B1AE8A10A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F317F01-9E6E-A50F-AF7C-023BE686B8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5F3973-A4B7-583D-7143-DD69731BD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35B39-E9AB-410E-A43C-FF6497B69040}" type="datetimeFigureOut">
              <a:rPr lang="ru-RU" smtClean="0"/>
              <a:t>24.03.2026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F814DB0-5913-6A1D-E861-C0E0920AB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B55C48-893A-CAFA-DCF9-138F3250D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E2952-CA46-412A-A29C-2F31F9B558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6691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CBAD8A9-CD3D-4254-6FEF-36493A9CBC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851F84C-D088-1242-8A93-C46B1BF99B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79C678-FCCD-068D-B986-2D6691458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35B39-E9AB-410E-A43C-FF6497B69040}" type="datetimeFigureOut">
              <a:rPr lang="ru-RU" smtClean="0"/>
              <a:t>24.03.2026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47E66DA-2B09-CD73-9C3A-C234CA74C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53BE70-10AD-FE07-AC85-C09EA971F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E2952-CA46-412A-A29C-2F31F9B558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438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76BFB3-7204-1A7A-D8F3-48C9CF0F6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FCD0CFB-BC80-E9ED-9CFB-5890B347C1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2E04A6-3CFA-38A9-7B91-6BCD967DB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35B39-E9AB-410E-A43C-FF6497B69040}" type="datetimeFigureOut">
              <a:rPr lang="ru-RU" smtClean="0"/>
              <a:t>24.03.2026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CF6429-DBD2-FBEE-D12E-FBCC4B684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3455C4-4287-0DC9-CEB0-70B0CBD41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E2952-CA46-412A-A29C-2F31F9B558F1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1C5A715-DDBC-BF5B-EF3F-507F4FA731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00312" y="103853"/>
            <a:ext cx="944745" cy="672895"/>
          </a:xfrm>
          <a:prstGeom prst="rect">
            <a:avLst/>
          </a:prstGeom>
        </p:spPr>
      </p:pic>
      <p:pic>
        <p:nvPicPr>
          <p:cNvPr id="8" name="Рисунок 7" descr="Изображение выглядит как черный, темно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D695E1B-28AA-3E8C-3C78-FF7E403B76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9" y="84872"/>
            <a:ext cx="11930743" cy="668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2809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CB7E50-5EA9-D969-EAF0-618658ADA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2DEE917-7847-53AC-B5E9-757721BBD5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FFADDD-98DD-53B3-2E0A-1AD0E8CC0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35B39-E9AB-410E-A43C-FF6497B69040}" type="datetimeFigureOut">
              <a:rPr lang="ru-RU" smtClean="0"/>
              <a:t>24.03.2026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9B9215-25C6-0D6C-B50F-10452BA04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CDEE3A-0640-2EEC-5ABB-737DCA98D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E2952-CA46-412A-A29C-2F31F9B558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2856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6706EF-57AF-799E-678F-F1B694E2D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8555B9-809A-A2B8-EEC1-490688FD11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335AE8B-40A2-074C-EAC1-77B8661ACE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93B937-626A-C249-1821-4C97DDF96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35B39-E9AB-410E-A43C-FF6497B69040}" type="datetimeFigureOut">
              <a:rPr lang="ru-RU" smtClean="0"/>
              <a:t>24.03.2026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BC71224-08ED-F79D-2C2C-17AD31812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69D60B-B9DA-8E5D-D13B-1A622D1B5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E2952-CA46-412A-A29C-2F31F9B558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8029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1AB4D7-73E1-BD87-FA1B-C64D970CB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BD7C437-8137-9C17-C3AF-035F6F2BB0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7CB8ED-E9F6-10FE-5FFE-B353979BD9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A01C669-8FAB-1245-E57D-42974BD02D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E4769D3-C8A6-7EC5-80DD-A776ED50BD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E03B35B-3A9E-E048-C275-EEACA9A29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35B39-E9AB-410E-A43C-FF6497B69040}" type="datetimeFigureOut">
              <a:rPr lang="ru-RU" smtClean="0"/>
              <a:t>24.03.2026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E5310A6-939F-B155-E512-85870D778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0918D1-E336-E778-9BC5-BA18F6125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E2952-CA46-412A-A29C-2F31F9B558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7045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399F12-1D1D-047C-2651-5C4BDC7F9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A8D6040-5996-B64D-C71B-5D0D27C3A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35B39-E9AB-410E-A43C-FF6497B69040}" type="datetimeFigureOut">
              <a:rPr lang="ru-RU" smtClean="0"/>
              <a:t>24.03.2026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6E46F17-EA75-2E42-7E41-8C7EF1BA7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DBA8D98-E203-A0A8-6B52-34938C7E0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E2952-CA46-412A-A29C-2F31F9B558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3480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A6F8E62-641D-B737-A831-AE2B46177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35B39-E9AB-410E-A43C-FF6497B69040}" type="datetimeFigureOut">
              <a:rPr lang="ru-RU" smtClean="0"/>
              <a:t>24.03.2026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70051C0-E2D4-F1B2-4D76-5F4C4D1F5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39B7E5B-A1E9-5AE9-4541-AC7005C21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E2952-CA46-412A-A29C-2F31F9B558F1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 descr="Изображение выглядит как черный, темно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63CBB2-0055-C6D2-7C70-939F050294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49" y="84872"/>
            <a:ext cx="11928702" cy="668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761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325" userDrawn="1">
          <p15:clr>
            <a:srgbClr val="FBAE40"/>
          </p15:clr>
        </p15:guide>
        <p15:guide id="4" orient="horz" pos="323" userDrawn="1">
          <p15:clr>
            <a:srgbClr val="FBAE40"/>
          </p15:clr>
        </p15:guide>
        <p15:guide id="5" orient="horz" pos="3997" userDrawn="1">
          <p15:clr>
            <a:srgbClr val="FBAE40"/>
          </p15:clr>
        </p15:guide>
        <p15:guide id="6" pos="7355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265A95-989C-EE1E-4874-859E5CB50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33DAC3-13CB-7A73-AF0C-A90AC94907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022982-A3E6-E36F-9F7A-AF1E644FCC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DFFF433-7198-54AB-B39E-D66D0122F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35B39-E9AB-410E-A43C-FF6497B69040}" type="datetimeFigureOut">
              <a:rPr lang="ru-RU" smtClean="0"/>
              <a:t>24.03.2026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CA0D042-A2F9-CB11-FBCE-03AE853BA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93DFF82-0DE7-EB55-3233-CC58CD1D8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E2952-CA46-412A-A29C-2F31F9B558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1497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00EB02-72D9-4AE4-A1CF-30F91A059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D5B2EAB-B5ED-EC4E-A306-2DBE2A180E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DF2ED13-C800-A185-E9B5-7FF2F41C6F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7DFBF87-9920-E445-460F-8A4D2C632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35B39-E9AB-410E-A43C-FF6497B69040}" type="datetimeFigureOut">
              <a:rPr lang="ru-RU" smtClean="0"/>
              <a:t>24.03.2026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FCCC73-F36E-C542-88BE-107FBE6FA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833CD0E-E236-3D9D-A63C-B3DA20274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E2952-CA46-412A-A29C-2F31F9B558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3656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C944AE-81FA-26A4-54BB-35401C169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ED2422-D6F7-73FC-9DB3-9F5408B799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8862C1-ADBA-345A-6A7E-93067041D9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A35B39-E9AB-410E-A43C-FF6497B69040}" type="datetimeFigureOut">
              <a:rPr lang="ru-RU" smtClean="0"/>
              <a:t>24.03.2026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96ABD1-EA57-E185-B0B3-CB827FF945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EA689B-4266-60A0-C7E8-6AF350C37A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E2952-CA46-412A-A29C-2F31F9B558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3595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529" userDrawn="1">
          <p15:clr>
            <a:srgbClr val="F26B43"/>
          </p15:clr>
        </p15:guide>
        <p15:guide id="3" orient="horz" pos="550" userDrawn="1">
          <p15:clr>
            <a:srgbClr val="F26B43"/>
          </p15:clr>
        </p15:guide>
        <p15:guide id="4" pos="7151" userDrawn="1">
          <p15:clr>
            <a:srgbClr val="F26B43"/>
          </p15:clr>
        </p15:guide>
        <p15:guide id="5" orient="horz" pos="386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26" Type="http://schemas.openxmlformats.org/officeDocument/2006/relationships/image" Target="../media/image49.jpeg"/><Relationship Id="rId3" Type="http://schemas.openxmlformats.org/officeDocument/2006/relationships/image" Target="../media/image26.jpeg"/><Relationship Id="rId21" Type="http://schemas.openxmlformats.org/officeDocument/2006/relationships/image" Target="../media/image44.png"/><Relationship Id="rId34" Type="http://schemas.openxmlformats.org/officeDocument/2006/relationships/image" Target="../media/image57.png"/><Relationship Id="rId7" Type="http://schemas.openxmlformats.org/officeDocument/2006/relationships/image" Target="../media/image30.jpeg"/><Relationship Id="rId12" Type="http://schemas.openxmlformats.org/officeDocument/2006/relationships/image" Target="../media/image35.jpeg"/><Relationship Id="rId17" Type="http://schemas.openxmlformats.org/officeDocument/2006/relationships/image" Target="../media/image40.bin"/><Relationship Id="rId25" Type="http://schemas.openxmlformats.org/officeDocument/2006/relationships/image" Target="../media/image48.jpeg"/><Relationship Id="rId33" Type="http://schemas.openxmlformats.org/officeDocument/2006/relationships/image" Target="../media/image56.png"/><Relationship Id="rId2" Type="http://schemas.openxmlformats.org/officeDocument/2006/relationships/image" Target="../media/image25.jpg"/><Relationship Id="rId16" Type="http://schemas.openxmlformats.org/officeDocument/2006/relationships/image" Target="../media/image39.png"/><Relationship Id="rId20" Type="http://schemas.openxmlformats.org/officeDocument/2006/relationships/image" Target="../media/image43.jpeg"/><Relationship Id="rId29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24" Type="http://schemas.openxmlformats.org/officeDocument/2006/relationships/image" Target="../media/image47.jpeg"/><Relationship Id="rId32" Type="http://schemas.openxmlformats.org/officeDocument/2006/relationships/image" Target="../media/image55.jpe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23" Type="http://schemas.openxmlformats.org/officeDocument/2006/relationships/image" Target="../media/image46.jpeg"/><Relationship Id="rId28" Type="http://schemas.openxmlformats.org/officeDocument/2006/relationships/image" Target="../media/image51.jpeg"/><Relationship Id="rId36" Type="http://schemas.openxmlformats.org/officeDocument/2006/relationships/image" Target="../media/image59.jpeg"/><Relationship Id="rId10" Type="http://schemas.openxmlformats.org/officeDocument/2006/relationships/image" Target="../media/image33.png"/><Relationship Id="rId19" Type="http://schemas.openxmlformats.org/officeDocument/2006/relationships/image" Target="../media/image42.jpeg"/><Relationship Id="rId31" Type="http://schemas.openxmlformats.org/officeDocument/2006/relationships/image" Target="../media/image54.jpg"/><Relationship Id="rId4" Type="http://schemas.openxmlformats.org/officeDocument/2006/relationships/image" Target="../media/image27.png"/><Relationship Id="rId9" Type="http://schemas.openxmlformats.org/officeDocument/2006/relationships/image" Target="../media/image32.jpeg"/><Relationship Id="rId14" Type="http://schemas.openxmlformats.org/officeDocument/2006/relationships/image" Target="../media/image37.png"/><Relationship Id="rId22" Type="http://schemas.openxmlformats.org/officeDocument/2006/relationships/image" Target="../media/image45.png"/><Relationship Id="rId27" Type="http://schemas.openxmlformats.org/officeDocument/2006/relationships/image" Target="../media/image50.jpeg"/><Relationship Id="rId30" Type="http://schemas.openxmlformats.org/officeDocument/2006/relationships/image" Target="../media/image53.jpeg"/><Relationship Id="rId35" Type="http://schemas.openxmlformats.org/officeDocument/2006/relationships/image" Target="../media/image58.png"/><Relationship Id="rId8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rooiradost.ru/auchan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rooiradost.ru/proekt-inklyuziya-s-radostyu-s-1-04-24-31-12-24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BC4C85-6FE6-C167-F32E-FA386B51C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857865F-4991-418C-EEF2-1A26705D8431}"/>
              </a:ext>
            </a:extLst>
          </p:cNvPr>
          <p:cNvSpPr txBox="1"/>
          <p:nvPr/>
        </p:nvSpPr>
        <p:spPr>
          <a:xfrm>
            <a:off x="738189" y="764704"/>
            <a:ext cx="4773612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/>
              <a:t>Региональная общественная организация поддержки инвалидов «Радость»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22887AA-E5EB-942E-E487-FBB88B6890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88" y="1978066"/>
            <a:ext cx="1574165" cy="1121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6BD707-D154-2371-BB4F-89B694B83388}"/>
              </a:ext>
            </a:extLst>
          </p:cNvPr>
          <p:cNvSpPr txBox="1"/>
          <p:nvPr/>
        </p:nvSpPr>
        <p:spPr>
          <a:xfrm>
            <a:off x="720800" y="3294931"/>
            <a:ext cx="451008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/>
              <a:t>Публичный отчет РООИ «Радость» 2024 год</a:t>
            </a:r>
          </a:p>
        </p:txBody>
      </p:sp>
      <p:pic>
        <p:nvPicPr>
          <p:cNvPr id="7" name="Рисунок 6" descr="Изображение выглядит как одежда, человек, на открытом воздухе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7E74E89-467B-8C5C-D29C-B2A3DCA035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0" t="28936" b="4375"/>
          <a:stretch/>
        </p:blipFill>
        <p:spPr>
          <a:xfrm>
            <a:off x="5854700" y="0"/>
            <a:ext cx="6337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736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46195B-9CC9-A625-832E-D52498EBD2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F9931A2-6AFE-C61D-0A6A-EFBDD31C2A54}"/>
              </a:ext>
            </a:extLst>
          </p:cNvPr>
          <p:cNvSpPr txBox="1"/>
          <p:nvPr/>
        </p:nvSpPr>
        <p:spPr>
          <a:xfrm>
            <a:off x="716484" y="815504"/>
            <a:ext cx="5379516" cy="4708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2000"/>
              </a:lnSpc>
              <a:defRPr sz="3000" b="1">
                <a:solidFill>
                  <a:srgbClr val="0078B7"/>
                </a:solidFill>
              </a:defRPr>
            </a:lvl1pPr>
          </a:lstStyle>
          <a:p>
            <a:r>
              <a:rPr lang="ru-RU" dirty="0"/>
              <a:t>Важно и Нужно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31B77F-C008-40A6-3B32-5BE5E7AA7C73}"/>
              </a:ext>
            </a:extLst>
          </p:cNvPr>
          <p:cNvSpPr txBox="1"/>
          <p:nvPr/>
        </p:nvSpPr>
        <p:spPr>
          <a:xfrm>
            <a:off x="746346" y="1700808"/>
            <a:ext cx="5235354" cy="42688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88000"/>
              </a:lnSpc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ru-RU" sz="2000" dirty="0"/>
              <a:t>Реализован просветительский проект «Важно и нужно», в рамках которого более 200 человек сформировали и закрепили навыки по ключевым для полноценной интеграции в </a:t>
            </a:r>
            <a:r>
              <a:rPr lang="ru-RU" sz="2000"/>
              <a:t>общество темам:</a:t>
            </a:r>
            <a:endParaRPr lang="ru-RU" sz="2000" dirty="0"/>
          </a:p>
          <a:p>
            <a:pPr marL="342900" indent="-342900">
              <a:lnSpc>
                <a:spcPct val="88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2000" dirty="0"/>
              <a:t>Финансовая грамотность </a:t>
            </a:r>
          </a:p>
          <a:p>
            <a:pPr marL="342900" indent="-342900">
              <a:lnSpc>
                <a:spcPct val="88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2000" dirty="0"/>
              <a:t>Гигиена</a:t>
            </a:r>
          </a:p>
          <a:p>
            <a:pPr marL="342900" indent="-342900">
              <a:lnSpc>
                <a:spcPct val="88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2000" dirty="0"/>
              <a:t>Правильное питание </a:t>
            </a:r>
          </a:p>
          <a:p>
            <a:pPr marL="342900" indent="-342900">
              <a:lnSpc>
                <a:spcPct val="88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2000" dirty="0" err="1"/>
              <a:t>Дресскод</a:t>
            </a:r>
            <a:r>
              <a:rPr lang="ru-RU" sz="2000" dirty="0"/>
              <a:t> </a:t>
            </a:r>
          </a:p>
          <a:p>
            <a:pPr marL="0" indent="0">
              <a:lnSpc>
                <a:spcPct val="88000"/>
              </a:lnSpc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ru-RU" sz="2000" dirty="0"/>
              <a:t>Более 45 000 человек ознакомилось с контентом, созданным в ходе проекта нашими сотрудниками с ментальными особенностями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76002A8-D0F6-7375-AA8A-41B62C690F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8" r="16043"/>
          <a:stretch/>
        </p:blipFill>
        <p:spPr>
          <a:xfrm>
            <a:off x="6275388" y="0"/>
            <a:ext cx="5916612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5727561-9901-A438-24B9-62B1F1DB05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00312" y="103853"/>
            <a:ext cx="944745" cy="672895"/>
          </a:xfrm>
          <a:prstGeom prst="rect">
            <a:avLst/>
          </a:prstGeom>
        </p:spPr>
      </p:pic>
      <p:sp>
        <p:nvSpPr>
          <p:cNvPr id="11" name="Прямоугольник: скругленные верхние углы 10">
            <a:extLst>
              <a:ext uri="{FF2B5EF4-FFF2-40B4-BE49-F238E27FC236}">
                <a16:creationId xmlns:a16="http://schemas.microsoft.com/office/drawing/2014/main" id="{D9BB1795-62C1-F503-AD77-5157C4665516}"/>
              </a:ext>
            </a:extLst>
          </p:cNvPr>
          <p:cNvSpPr/>
          <p:nvPr/>
        </p:nvSpPr>
        <p:spPr>
          <a:xfrm rot="10800000">
            <a:off x="833558" y="88900"/>
            <a:ext cx="3062165" cy="459780"/>
          </a:xfrm>
          <a:prstGeom prst="round2SameRect">
            <a:avLst>
              <a:gd name="adj1" fmla="val 29167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4F7B86-AAD0-8C74-487B-35AF886C7CC0}"/>
              </a:ext>
            </a:extLst>
          </p:cNvPr>
          <p:cNvSpPr txBox="1"/>
          <p:nvPr/>
        </p:nvSpPr>
        <p:spPr>
          <a:xfrm>
            <a:off x="911424" y="50800"/>
            <a:ext cx="29938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" sz="2800" b="1" dirty="0">
                <a:solidFill>
                  <a:schemeClr val="bg1"/>
                </a:solidFill>
              </a:rPr>
              <a:t>Наши проекты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2468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8CEB56-2140-08C7-3815-92704C468F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4A896DB-4F14-14DB-F6D9-17ECCE268548}"/>
              </a:ext>
            </a:extLst>
          </p:cNvPr>
          <p:cNvSpPr txBox="1"/>
          <p:nvPr/>
        </p:nvSpPr>
        <p:spPr>
          <a:xfrm>
            <a:off x="716484" y="425748"/>
            <a:ext cx="5379516" cy="1202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2000"/>
              </a:lnSpc>
            </a:pPr>
            <a:r>
              <a:rPr lang="ru-RU" sz="4400" b="1" dirty="0">
                <a:solidFill>
                  <a:srgbClr val="0078B7"/>
                </a:solidFill>
              </a:rPr>
              <a:t>Поддержка родителей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F8D8B2-EAB5-4F82-89AC-DB456C919412}"/>
              </a:ext>
            </a:extLst>
          </p:cNvPr>
          <p:cNvSpPr txBox="1"/>
          <p:nvPr/>
        </p:nvSpPr>
        <p:spPr>
          <a:xfrm>
            <a:off x="724428" y="2204864"/>
            <a:ext cx="5003272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90000"/>
              </a:lnSpc>
              <a:spcAft>
                <a:spcPts val="1200"/>
              </a:spcAft>
              <a:buNone/>
            </a:pPr>
            <a:r>
              <a:rPr lang="ru-RU" sz="2000" dirty="0"/>
              <a:t>Проведено более 100 индивидуальных консультаций по вопросам получения инвалидности, ранней профориентации, социально-трудовой адаптации и пр.</a:t>
            </a:r>
          </a:p>
          <a:p>
            <a:pPr marL="0" indent="0">
              <a:lnSpc>
                <a:spcPct val="90000"/>
              </a:lnSpc>
              <a:spcAft>
                <a:spcPts val="1200"/>
              </a:spcAft>
              <a:buNone/>
            </a:pPr>
            <a:r>
              <a:rPr lang="ru-RU" sz="2000" dirty="0"/>
              <a:t>Специалисты организации приняли участие в 12 родительских собраниях в образовательных организациях Москвы </a:t>
            </a:r>
            <a:r>
              <a:rPr lang="ru-RU" sz="2000" dirty="0">
                <a:solidFill>
                  <a:schemeClr val="dk1"/>
                </a:solidFill>
              </a:rPr>
              <a:t>по вопросам социализации, трудовой адаптации и подготовки к трудоустройству.</a:t>
            </a:r>
          </a:p>
        </p:txBody>
      </p:sp>
      <p:pic>
        <p:nvPicPr>
          <p:cNvPr id="4" name="Рисунок 3" descr="Изображение выглядит как одежда, человек, обувь, инвалидная коляс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FA9A8F3-4808-F1AB-6ACB-DD847B0F3D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5" t="8732" r="3860" b="3034"/>
          <a:stretch/>
        </p:blipFill>
        <p:spPr>
          <a:xfrm>
            <a:off x="6096000" y="1581150"/>
            <a:ext cx="5543550" cy="3695700"/>
          </a:xfrm>
          <a:prstGeom prst="roundRect">
            <a:avLst>
              <a:gd name="adj" fmla="val 5592"/>
            </a:avLst>
          </a:prstGeom>
        </p:spPr>
      </p:pic>
    </p:spTree>
    <p:extLst>
      <p:ext uri="{BB962C8B-B14F-4D97-AF65-F5344CB8AC3E}">
        <p14:creationId xmlns:p14="http://schemas.microsoft.com/office/powerpoint/2010/main" val="2148277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B91E56-CC92-BF4E-D267-878CC7BD73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2908E94-48ED-7395-1F43-CE215B12105D}"/>
              </a:ext>
            </a:extLst>
          </p:cNvPr>
          <p:cNvSpPr txBox="1"/>
          <p:nvPr/>
        </p:nvSpPr>
        <p:spPr>
          <a:xfrm>
            <a:off x="716484" y="425748"/>
            <a:ext cx="6624116" cy="1202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2000"/>
              </a:lnSpc>
            </a:pPr>
            <a:r>
              <a:rPr lang="ru-RU" sz="4400" b="1" dirty="0">
                <a:solidFill>
                  <a:srgbClr val="0078B7"/>
                </a:solidFill>
              </a:rPr>
              <a:t>Просвещение работодателей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C1C468-35FC-BD60-9BF1-55AA1A8150DD}"/>
              </a:ext>
            </a:extLst>
          </p:cNvPr>
          <p:cNvSpPr txBox="1"/>
          <p:nvPr/>
        </p:nvSpPr>
        <p:spPr>
          <a:xfrm>
            <a:off x="624114" y="1700808"/>
            <a:ext cx="5651274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ru-RU" sz="2000" dirty="0"/>
              <a:t>Регулярно проводились:</a:t>
            </a:r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ts val="1800"/>
              <a:buChar char="●"/>
            </a:pPr>
            <a:r>
              <a:rPr lang="ru-RU" sz="2000" dirty="0"/>
              <a:t>Мастер классы по основам коммуникации в ходе рабочего процесса с людьми </a:t>
            </a:r>
            <a:br>
              <a:rPr lang="ru-RU" sz="2000" dirty="0"/>
            </a:br>
            <a:r>
              <a:rPr lang="ru-RU" sz="2000" dirty="0"/>
              <a:t>с ментальными особенностями </a:t>
            </a:r>
            <a:br>
              <a:rPr lang="ru-RU" sz="2000" dirty="0"/>
            </a:br>
            <a:r>
              <a:rPr lang="ru-RU" sz="2000" dirty="0"/>
              <a:t>на территории работодателя</a:t>
            </a:r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ts val="1800"/>
              <a:buChar char="●"/>
            </a:pPr>
            <a:r>
              <a:rPr lang="ru-RU" sz="2000" dirty="0"/>
              <a:t>Онлайн и оффлайн обучение </a:t>
            </a:r>
            <a:br>
              <a:rPr lang="ru-RU" sz="2000" dirty="0"/>
            </a:br>
            <a:r>
              <a:rPr lang="ru-RU" sz="2000" dirty="0"/>
              <a:t>для менеджмента крупной торговой </a:t>
            </a:r>
            <a:br>
              <a:rPr lang="ru-RU" sz="2000" dirty="0"/>
            </a:br>
            <a:r>
              <a:rPr lang="ru-RU" sz="2000" dirty="0"/>
              <a:t>сети по основам адаптации сотрудников </a:t>
            </a:r>
            <a:br>
              <a:rPr lang="ru-RU" sz="2000" dirty="0"/>
            </a:br>
            <a:r>
              <a:rPr lang="ru-RU" sz="2000" dirty="0"/>
              <a:t>с ментальными особенностями </a:t>
            </a:r>
            <a:br>
              <a:rPr lang="ru-RU" sz="2000" dirty="0"/>
            </a:br>
            <a:r>
              <a:rPr lang="ru-RU" sz="2000" dirty="0"/>
              <a:t>в коллективе </a:t>
            </a:r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ts val="1800"/>
              <a:buChar char="●"/>
            </a:pPr>
            <a:r>
              <a:rPr lang="ru-RU" sz="2000" dirty="0"/>
              <a:t>Консультации работодателей </a:t>
            </a:r>
            <a:br>
              <a:rPr lang="ru-RU" sz="2000" dirty="0"/>
            </a:br>
            <a:r>
              <a:rPr lang="ru-RU" sz="2000" dirty="0"/>
              <a:t>и </a:t>
            </a:r>
            <a:r>
              <a:rPr lang="ru-RU" sz="2000"/>
              <a:t>сопровождение процесса трудоустройства </a:t>
            </a:r>
            <a:r>
              <a:rPr lang="ru-RU" sz="2000" dirty="0"/>
              <a:t>людей с ментальными особенностями на работу в онлайн </a:t>
            </a:r>
            <a:br>
              <a:rPr lang="ru-RU" sz="2000" dirty="0"/>
            </a:br>
            <a:r>
              <a:rPr lang="ru-RU" sz="2000" dirty="0"/>
              <a:t>и офлайн формате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5522C02-3BFC-6870-63EC-29E43BB7C66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2" r="5392"/>
          <a:stretch/>
        </p:blipFill>
        <p:spPr>
          <a:xfrm>
            <a:off x="6275388" y="1377951"/>
            <a:ext cx="2895599" cy="2165667"/>
          </a:xfrm>
          <a:prstGeom prst="roundRect">
            <a:avLst>
              <a:gd name="adj" fmla="val 7578"/>
            </a:avLst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FB781A0-DEF8-8B51-AA91-36510101A56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0" t="14261" r="11221" b="7772"/>
          <a:stretch/>
        </p:blipFill>
        <p:spPr>
          <a:xfrm>
            <a:off x="8636002" y="2597151"/>
            <a:ext cx="2895599" cy="2165667"/>
          </a:xfrm>
          <a:prstGeom prst="roundRect">
            <a:avLst>
              <a:gd name="adj" fmla="val 7578"/>
            </a:avLst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A737B6C-AB49-F431-F7AF-FE988068D5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63" t="22848" r="15315"/>
          <a:stretch/>
        </p:blipFill>
        <p:spPr>
          <a:xfrm>
            <a:off x="6275388" y="3968751"/>
            <a:ext cx="2895599" cy="2165667"/>
          </a:xfrm>
          <a:prstGeom prst="roundRect">
            <a:avLst>
              <a:gd name="adj" fmla="val 7578"/>
            </a:avLst>
          </a:prstGeom>
        </p:spPr>
      </p:pic>
    </p:spTree>
    <p:extLst>
      <p:ext uri="{BB962C8B-B14F-4D97-AF65-F5344CB8AC3E}">
        <p14:creationId xmlns:p14="http://schemas.microsoft.com/office/powerpoint/2010/main" val="34371161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C4F3C5-9EFE-BA69-6087-D511EDD6B4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id="{2F8A54BA-3F3B-89AA-3A5F-E00DA2B18E6E}"/>
              </a:ext>
            </a:extLst>
          </p:cNvPr>
          <p:cNvSpPr/>
          <p:nvPr/>
        </p:nvSpPr>
        <p:spPr>
          <a:xfrm>
            <a:off x="842704" y="2772229"/>
            <a:ext cx="3512458" cy="44994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: скругленные углы 41">
            <a:extLst>
              <a:ext uri="{FF2B5EF4-FFF2-40B4-BE49-F238E27FC236}">
                <a16:creationId xmlns:a16="http://schemas.microsoft.com/office/drawing/2014/main" id="{DA3790D3-D1FD-DEFE-6C95-AFA90F20A197}"/>
              </a:ext>
            </a:extLst>
          </p:cNvPr>
          <p:cNvSpPr/>
          <p:nvPr/>
        </p:nvSpPr>
        <p:spPr>
          <a:xfrm>
            <a:off x="842704" y="1306286"/>
            <a:ext cx="2220686" cy="44994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281C7038-2917-C8F5-0781-7650DD7696C8}"/>
              </a:ext>
            </a:extLst>
          </p:cNvPr>
          <p:cNvSpPr/>
          <p:nvPr/>
        </p:nvSpPr>
        <p:spPr>
          <a:xfrm>
            <a:off x="839788" y="4347481"/>
            <a:ext cx="2220686" cy="44994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B890F8-43A3-39C1-48E6-8BC2522025F5}"/>
              </a:ext>
            </a:extLst>
          </p:cNvPr>
          <p:cNvSpPr txBox="1"/>
          <p:nvPr/>
        </p:nvSpPr>
        <p:spPr>
          <a:xfrm>
            <a:off x="716484" y="425748"/>
            <a:ext cx="6624116" cy="647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2000"/>
              </a:lnSpc>
            </a:pPr>
            <a:r>
              <a:rPr lang="ru-RU" sz="4400" b="1" dirty="0">
                <a:solidFill>
                  <a:srgbClr val="0078B7"/>
                </a:solidFill>
              </a:rPr>
              <a:t>Наши партнеры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36DC36-111B-7FDF-7A37-2D8D628FC96C}"/>
              </a:ext>
            </a:extLst>
          </p:cNvPr>
          <p:cNvSpPr txBox="1"/>
          <p:nvPr/>
        </p:nvSpPr>
        <p:spPr>
          <a:xfrm>
            <a:off x="898724" y="1332077"/>
            <a:ext cx="21211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" dirty="0">
                <a:solidFill>
                  <a:schemeClr val="bg1"/>
                </a:solidFill>
              </a:rPr>
              <a:t>Коммерческие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027DF44-413A-0AC3-EC09-6E12FD5CF1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00" b="34717"/>
          <a:stretch/>
        </p:blipFill>
        <p:spPr>
          <a:xfrm>
            <a:off x="3104019" y="1823139"/>
            <a:ext cx="1358072" cy="46830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AFD7E6F-BF3C-C61D-6907-F3BBA5E72C9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418" y="1814724"/>
            <a:ext cx="578320" cy="57831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4B23A6B-D6AB-C503-691C-3605A1FA5C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076" y="1856376"/>
            <a:ext cx="594725" cy="59472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8644C4-7486-8964-46C1-DBD137BF187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1867651"/>
            <a:ext cx="1202078" cy="41493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0DEFAAD-54FD-26ED-71B9-8F816DB6BCC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033" y="1804185"/>
            <a:ext cx="685822" cy="68582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182B23C-587D-37F4-F44A-2E8B5E98847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8860" y="1933123"/>
            <a:ext cx="1074258" cy="46652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3EC94E7-5560-8B4B-6990-70C45F6F7E3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123" y="1943685"/>
            <a:ext cx="1301010" cy="40172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568048E-F7B8-DA0A-134D-A2CD85A9F2F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102" y="1852112"/>
            <a:ext cx="876464" cy="52641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2B97B8F-D2BE-9BE9-5BEB-124CFC43228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6"/>
          <a:stretch/>
        </p:blipFill>
        <p:spPr>
          <a:xfrm>
            <a:off x="2276590" y="1803400"/>
            <a:ext cx="756896" cy="68229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E29B8B6-B3C6-FE55-D4B9-D7B5A013940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347" y="1811524"/>
            <a:ext cx="1225872" cy="64480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B0E5C16-3D64-2DF3-2326-E0D147A4DAE3}"/>
              </a:ext>
            </a:extLst>
          </p:cNvPr>
          <p:cNvSpPr txBox="1"/>
          <p:nvPr/>
        </p:nvSpPr>
        <p:spPr>
          <a:xfrm>
            <a:off x="898723" y="2812534"/>
            <a:ext cx="38047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Альтернативное квотирование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DF0CD01-001A-065E-665D-030ED28325C6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3"/>
          <a:stretch/>
        </p:blipFill>
        <p:spPr>
          <a:xfrm>
            <a:off x="794633" y="3289300"/>
            <a:ext cx="598887" cy="72787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7F5DA6C-24BE-BBA0-90C0-EE66E74A8517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738" y="3380478"/>
            <a:ext cx="1226816" cy="36191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C1C73D7-7D81-74DC-9CBA-2C3AEDC1F04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318" y="3386754"/>
            <a:ext cx="1617819" cy="40876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690C40E-84C2-F58A-F600-6B767C19DE0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327" y="3394581"/>
            <a:ext cx="1526357" cy="42537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1A5A9B3-99BB-A033-E3B8-AE2FC02C5793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925" y="3370227"/>
            <a:ext cx="1363590" cy="44948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12E6254-2771-365B-A394-92E187AC5A0A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291" y="3272349"/>
            <a:ext cx="726567" cy="70454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2181FBC-2E12-7274-076A-21E578222AF1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5491" y="3327780"/>
            <a:ext cx="1007486" cy="49193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8857D2E-BE1B-8EB9-AB48-872C484B0AA6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910" y="3282486"/>
            <a:ext cx="937432" cy="73323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9AF45BD-599A-6599-C662-8D6A2E6BF0BB}"/>
              </a:ext>
            </a:extLst>
          </p:cNvPr>
          <p:cNvSpPr txBox="1"/>
          <p:nvPr/>
        </p:nvSpPr>
        <p:spPr>
          <a:xfrm>
            <a:off x="845864" y="4385911"/>
            <a:ext cx="23651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Социальные связи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7F7A34C-1F02-56FB-C337-BE1DB6FCFF63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165" y="4890996"/>
            <a:ext cx="599357" cy="599357"/>
          </a:xfrm>
          <a:prstGeom prst="rect">
            <a:avLst/>
          </a:prstGeom>
        </p:spPr>
      </p:pic>
      <p:pic>
        <p:nvPicPr>
          <p:cNvPr id="26" name="Picture 4">
            <a:extLst>
              <a:ext uri="{FF2B5EF4-FFF2-40B4-BE49-F238E27FC236}">
                <a16:creationId xmlns:a16="http://schemas.microsoft.com/office/drawing/2014/main" id="{012EB04F-AAF4-D848-1504-D0AD8C081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65" y="4989044"/>
            <a:ext cx="1249651" cy="468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A6C7311-A4A9-EE85-E8AB-FD2871FE5A4D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713" y="4998358"/>
            <a:ext cx="990781" cy="377654"/>
          </a:xfrm>
          <a:prstGeom prst="rect">
            <a:avLst/>
          </a:prstGeom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23081AD6-E3BC-EE57-26C4-8CDD95042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283" y="4993992"/>
            <a:ext cx="1535947" cy="38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FA220E7F-5281-78CF-A482-FA107C1A89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44" t="33247" r="27035" b="37010"/>
          <a:stretch/>
        </p:blipFill>
        <p:spPr bwMode="auto">
          <a:xfrm>
            <a:off x="5106253" y="4935367"/>
            <a:ext cx="1253027" cy="50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F111820F-EB24-3869-5622-70AA99EC5682}"/>
              </a:ext>
            </a:extLst>
          </p:cNvPr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381" y="4913213"/>
            <a:ext cx="1065031" cy="665198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8081CB7F-ACD0-893C-048E-F028D26EBD2E}"/>
              </a:ext>
            </a:extLst>
          </p:cNvPr>
          <p:cNvPicPr>
            <a:picLocks noChangeAspect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999" y="4900380"/>
            <a:ext cx="692485" cy="692485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5022690-FD07-D2AB-CA76-4CDC662E0FB5}"/>
              </a:ext>
            </a:extLst>
          </p:cNvPr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0624" y="4738513"/>
            <a:ext cx="1124112" cy="786878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3591BF90-9661-AD12-4963-6975C78ACA69}"/>
              </a:ext>
            </a:extLst>
          </p:cNvPr>
          <p:cNvPicPr>
            <a:picLocks noChangeAspect="1"/>
          </p:cNvPicPr>
          <p:nvPr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6464" y="4904935"/>
            <a:ext cx="571480" cy="57148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2690D85F-FB36-6A51-5B9D-7869145C72EB}"/>
              </a:ext>
            </a:extLst>
          </p:cNvPr>
          <p:cNvPicPr>
            <a:picLocks noChangeAspect="1"/>
          </p:cNvPicPr>
          <p:nvPr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40" y="5699927"/>
            <a:ext cx="1476512" cy="371449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79CF0B23-E1D9-5920-0159-4E0D24EF7346}"/>
              </a:ext>
            </a:extLst>
          </p:cNvPr>
          <p:cNvPicPr>
            <a:picLocks noChangeAspect="1"/>
          </p:cNvPicPr>
          <p:nvPr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739" y="5653406"/>
            <a:ext cx="747894" cy="42069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B349FC8F-F690-1A8D-6F9A-3A23FCCB51F1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924" y="5668958"/>
            <a:ext cx="1468457" cy="367115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A32CC51-4DA0-0194-3D6F-F53683B2CAF6}"/>
              </a:ext>
            </a:extLst>
          </p:cNvPr>
          <p:cNvPicPr>
            <a:picLocks noChangeAspect="1"/>
          </p:cNvPicPr>
          <p:nvPr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578" y="5570133"/>
            <a:ext cx="1134964" cy="531174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9F0641F3-0801-9540-B41C-C48141486600}"/>
              </a:ext>
            </a:extLst>
          </p:cNvPr>
          <p:cNvPicPr>
            <a:picLocks noChangeAspect="1"/>
          </p:cNvPicPr>
          <p:nvPr/>
        </p:nvPicPr>
        <p:blipFill>
          <a:blip r:embed="rId3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709" y="5542102"/>
            <a:ext cx="719219" cy="587235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3BC338DB-E2CA-DA46-E7DD-D43CC7F71D00}"/>
              </a:ext>
            </a:extLst>
          </p:cNvPr>
          <p:cNvPicPr>
            <a:picLocks noChangeAspect="1"/>
          </p:cNvPicPr>
          <p:nvPr/>
        </p:nvPicPr>
        <p:blipFill>
          <a:blip r:embed="rId3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770" y="5531483"/>
            <a:ext cx="1219687" cy="53117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826" y="5406293"/>
            <a:ext cx="1494257" cy="841886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3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521" y="5620065"/>
            <a:ext cx="1731903" cy="35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4231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87004C-F669-BFC3-4DAE-EA23C78F2F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F38BE33-B5F8-9A4B-85CA-B950EA046B2E}"/>
              </a:ext>
            </a:extLst>
          </p:cNvPr>
          <p:cNvSpPr txBox="1"/>
          <p:nvPr/>
        </p:nvSpPr>
        <p:spPr>
          <a:xfrm>
            <a:off x="716484" y="425748"/>
            <a:ext cx="7602016" cy="647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2000"/>
              </a:lnSpc>
            </a:pPr>
            <a:r>
              <a:rPr lang="ru-RU" sz="4400" b="1" dirty="0">
                <a:solidFill>
                  <a:srgbClr val="0078B7"/>
                </a:solidFill>
              </a:rPr>
              <a:t>Финансовые показатели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85392846-595C-4024-68F5-99E47211A1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0929583"/>
              </p:ext>
            </p:extLst>
          </p:nvPr>
        </p:nvGraphicFramePr>
        <p:xfrm>
          <a:off x="839788" y="1801910"/>
          <a:ext cx="10512424" cy="44998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73512">
                  <a:extLst>
                    <a:ext uri="{9D8B030D-6E8A-4147-A177-3AD203B41FA5}">
                      <a16:colId xmlns:a16="http://schemas.microsoft.com/office/drawing/2014/main" val="3158755909"/>
                    </a:ext>
                  </a:extLst>
                </a:gridCol>
                <a:gridCol w="3390900">
                  <a:extLst>
                    <a:ext uri="{9D8B030D-6E8A-4147-A177-3AD203B41FA5}">
                      <a16:colId xmlns:a16="http://schemas.microsoft.com/office/drawing/2014/main" val="3053190027"/>
                    </a:ext>
                  </a:extLst>
                </a:gridCol>
                <a:gridCol w="3148012">
                  <a:extLst>
                    <a:ext uri="{9D8B030D-6E8A-4147-A177-3AD203B41FA5}">
                      <a16:colId xmlns:a16="http://schemas.microsoft.com/office/drawing/2014/main" val="3118311998"/>
                    </a:ext>
                  </a:extLst>
                </a:gridCol>
              </a:tblGrid>
              <a:tr h="284787">
                <a:tc gridSpan="2">
                  <a:txBody>
                    <a:bodyPr/>
                    <a:lstStyle/>
                    <a:p>
                      <a:pPr marL="0" indent="52070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200" dirty="0">
                          <a:effectLst/>
                        </a:rPr>
                        <a:t>Доход (</a:t>
                      </a:r>
                      <a:r>
                        <a:rPr lang="ru-RU" sz="1200" dirty="0" err="1">
                          <a:effectLst/>
                        </a:rPr>
                        <a:t>руб</a:t>
                      </a:r>
                      <a:r>
                        <a:rPr lang="ru-RU" sz="1200" dirty="0">
                          <a:effectLst/>
                        </a:rPr>
                        <a:t>)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87" marR="50287" marT="85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8128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  <a:tabLst>
                          <a:tab pos="533400" algn="l"/>
                        </a:tabLst>
                      </a:pPr>
                      <a:r>
                        <a:rPr lang="ru-RU" sz="1200" dirty="0">
                          <a:effectLst/>
                        </a:rPr>
                        <a:t>Расход (</a:t>
                      </a:r>
                      <a:r>
                        <a:rPr lang="ru-RU" sz="1200" dirty="0" err="1">
                          <a:effectLst/>
                        </a:rPr>
                        <a:t>руб</a:t>
                      </a:r>
                      <a:r>
                        <a:rPr lang="ru-RU" sz="1200" dirty="0">
                          <a:effectLst/>
                        </a:rPr>
                        <a:t>)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87" marR="50287" marT="85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31639064"/>
                  </a:ext>
                </a:extLst>
              </a:tr>
              <a:tr h="76441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600" dirty="0">
                          <a:effectLst/>
                        </a:rPr>
                        <a:t>Фонд президентских грантов </a:t>
                      </a:r>
                    </a:p>
                  </a:txBody>
                  <a:tcPr marL="50287" marR="50287" marT="85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600" dirty="0">
                          <a:effectLst/>
                        </a:rPr>
                        <a:t>Входящий остаток   </a:t>
                      </a: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2000" b="1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50287" marR="50287" marT="85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effectLst/>
                        </a:rPr>
                        <a:t>Оплата труда, вкл. НДФЛ и страховые взносы</a:t>
                      </a:r>
                      <a:br>
                        <a:rPr lang="ru-RU" sz="1600" dirty="0">
                          <a:effectLst/>
                        </a:rPr>
                      </a:br>
                      <a:r>
                        <a:rPr lang="ru-RU" sz="2000" b="1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1 236 900</a:t>
                      </a:r>
                    </a:p>
                  </a:txBody>
                  <a:tcPr marL="50287" marR="50287" marT="8572" marB="0"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0243976"/>
                  </a:ext>
                </a:extLst>
              </a:tr>
              <a:tr h="40827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effectLst/>
                        </a:rPr>
                        <a:t>Проект «Инклюзия с Радостью»</a:t>
                      </a:r>
                    </a:p>
                  </a:txBody>
                  <a:tcPr marL="50287" marR="50287" marT="85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600" dirty="0">
                          <a:effectLst/>
                        </a:rPr>
                        <a:t>Поступление денежных средств   </a:t>
                      </a:r>
                      <a:r>
                        <a:rPr lang="ru-RU" sz="2000" b="1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3 331 176</a:t>
                      </a:r>
                    </a:p>
                  </a:txBody>
                  <a:tcPr marL="50287" marR="50287" marT="85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effectLst/>
                        </a:rPr>
                        <a:t>Проведение мероприятий в рамках проекта</a:t>
                      </a:r>
                      <a:br>
                        <a:rPr lang="ru-RU" sz="1600" dirty="0">
                          <a:effectLst/>
                        </a:rPr>
                      </a:br>
                      <a:r>
                        <a:rPr lang="ru-RU" sz="2000" b="1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76 000</a:t>
                      </a:r>
                    </a:p>
                  </a:txBody>
                  <a:tcPr marL="50287" marR="50287" marT="8572" marB="0"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818381"/>
                  </a:ext>
                </a:extLst>
              </a:tr>
              <a:tr h="52115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</a:rPr>
                        <a:t>ИТОГО: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87" marR="50287" marT="85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20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3 331 176</a:t>
                      </a:r>
                    </a:p>
                  </a:txBody>
                  <a:tcPr marL="50287" marR="50287" marT="85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</a:rPr>
                        <a:t>Исходящий остаток:</a:t>
                      </a:r>
                      <a:br>
                        <a:rPr lang="ru-RU" sz="1600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ru-RU" sz="20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2 018 276</a:t>
                      </a:r>
                    </a:p>
                  </a:txBody>
                  <a:tcPr marL="50287" marR="50287" marT="8572" marB="0"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9241289"/>
                  </a:ext>
                </a:extLst>
              </a:tr>
              <a:tr h="84839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600" dirty="0">
                          <a:effectLst/>
                        </a:rPr>
                        <a:t>Департамент труда и социальной защиты г. Москвы (ДТСЗН)</a:t>
                      </a:r>
                    </a:p>
                  </a:txBody>
                  <a:tcPr marL="50287" marR="50287" marT="85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600" dirty="0">
                          <a:effectLst/>
                        </a:rPr>
                        <a:t>Входящий остаток   </a:t>
                      </a:r>
                    </a:p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2000" b="1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50287" marR="50287" marT="85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600" dirty="0">
                          <a:effectLst/>
                        </a:rPr>
                        <a:t>Расходов нет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87" marR="50287" marT="8572" marB="0"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556906"/>
                  </a:ext>
                </a:extLst>
              </a:tr>
              <a:tr h="65015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effectLst/>
                        </a:rPr>
                        <a:t>Проект «Мам, я на работу»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87" marR="50287" marT="85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600" dirty="0">
                          <a:effectLst/>
                        </a:rPr>
                        <a:t>Поступление денежных средств  </a:t>
                      </a:r>
                      <a:r>
                        <a:rPr lang="ru-RU" sz="2000" b="1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3 815 400</a:t>
                      </a:r>
                    </a:p>
                  </a:txBody>
                  <a:tcPr marL="50287" marR="50287" marT="85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5602281"/>
                  </a:ext>
                </a:extLst>
              </a:tr>
              <a:tr h="52115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</a:rPr>
                        <a:t>ИТОГО: 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87" marR="50287" marT="85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20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3 815 400</a:t>
                      </a:r>
                    </a:p>
                  </a:txBody>
                  <a:tcPr marL="50287" marR="50287" marT="85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</a:rPr>
                        <a:t>Исходящий остаток:</a:t>
                      </a:r>
                      <a:br>
                        <a:rPr lang="ru-RU" sz="1600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ru-RU" sz="20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3 815 400</a:t>
                      </a:r>
                    </a:p>
                  </a:txBody>
                  <a:tcPr marL="50287" marR="50287" marT="8572" marB="0"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361137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AA73ADA2-278C-2121-EC8F-184485DA2472}"/>
              </a:ext>
            </a:extLst>
          </p:cNvPr>
          <p:cNvSpPr txBox="1"/>
          <p:nvPr/>
        </p:nvSpPr>
        <p:spPr>
          <a:xfrm>
            <a:off x="767408" y="1124744"/>
            <a:ext cx="60960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</a:t>
            </a:r>
            <a:r>
              <a:rPr kumimoji="0" lang="ru-RU" altLang="ru-RU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ЦЕЛЕВЫЕ СРЕДСТВА</a:t>
            </a:r>
            <a:endParaRPr kumimoji="0" lang="ru-RU" altLang="ru-RU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1.1. Гранты</a:t>
            </a:r>
            <a:endParaRPr kumimoji="0" lang="ru-RU" altLang="ru-RU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804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DC05EE-035A-30D5-2246-3EC04AECED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6247625-1D30-6304-C9A4-B53FFCF0B67B}"/>
              </a:ext>
            </a:extLst>
          </p:cNvPr>
          <p:cNvSpPr txBox="1"/>
          <p:nvPr/>
        </p:nvSpPr>
        <p:spPr>
          <a:xfrm>
            <a:off x="716484" y="425748"/>
            <a:ext cx="7602016" cy="647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2000"/>
              </a:lnSpc>
            </a:pPr>
            <a:r>
              <a:rPr lang="ru-RU" sz="4400" b="1" dirty="0">
                <a:solidFill>
                  <a:srgbClr val="0078B7"/>
                </a:solidFill>
              </a:rPr>
              <a:t>Финансовые показатели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749BFD-C0BF-5212-7EE5-9C5882609228}"/>
              </a:ext>
            </a:extLst>
          </p:cNvPr>
          <p:cNvSpPr txBox="1"/>
          <p:nvPr/>
        </p:nvSpPr>
        <p:spPr>
          <a:xfrm>
            <a:off x="767408" y="1124744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1.2.Благотворительные пожертвования </a:t>
            </a:r>
            <a:endParaRPr kumimoji="0" lang="ru-RU" altLang="ru-RU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C0D15E22-4D6D-E2C4-93A5-31A47C9B63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9096705"/>
              </p:ext>
            </p:extLst>
          </p:nvPr>
        </p:nvGraphicFramePr>
        <p:xfrm>
          <a:off x="839788" y="1649431"/>
          <a:ext cx="10512426" cy="49473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78112">
                  <a:extLst>
                    <a:ext uri="{9D8B030D-6E8A-4147-A177-3AD203B41FA5}">
                      <a16:colId xmlns:a16="http://schemas.microsoft.com/office/drawing/2014/main" val="2633273894"/>
                    </a:ext>
                  </a:extLst>
                </a:gridCol>
                <a:gridCol w="3238500">
                  <a:extLst>
                    <a:ext uri="{9D8B030D-6E8A-4147-A177-3AD203B41FA5}">
                      <a16:colId xmlns:a16="http://schemas.microsoft.com/office/drawing/2014/main" val="1368846948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2147217594"/>
                    </a:ext>
                  </a:extLst>
                </a:gridCol>
                <a:gridCol w="1395414">
                  <a:extLst>
                    <a:ext uri="{9D8B030D-6E8A-4147-A177-3AD203B41FA5}">
                      <a16:colId xmlns:a16="http://schemas.microsoft.com/office/drawing/2014/main" val="1189162551"/>
                    </a:ext>
                  </a:extLst>
                </a:gridCol>
              </a:tblGrid>
              <a:tr h="343240">
                <a:tc gridSpan="2">
                  <a:txBody>
                    <a:bodyPr/>
                    <a:lstStyle/>
                    <a:p>
                      <a:pPr marL="0" indent="386080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200" dirty="0">
                          <a:effectLst/>
                        </a:rPr>
                        <a:t>Доход (</a:t>
                      </a:r>
                      <a:r>
                        <a:rPr lang="ru-RU" sz="1200" dirty="0" err="1">
                          <a:effectLst/>
                        </a:rPr>
                        <a:t>руб</a:t>
                      </a:r>
                      <a:r>
                        <a:rPr lang="ru-RU" sz="1200" dirty="0">
                          <a:effectLst/>
                        </a:rPr>
                        <a:t>)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3" marR="44483" marT="617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R="27432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200" dirty="0">
                          <a:effectLst/>
                        </a:rPr>
                        <a:t>Расход (</a:t>
                      </a:r>
                      <a:r>
                        <a:rPr lang="ru-RU" sz="1200" dirty="0" err="1">
                          <a:effectLst/>
                        </a:rPr>
                        <a:t>руб</a:t>
                      </a:r>
                      <a:r>
                        <a:rPr lang="ru-RU" sz="1200" dirty="0">
                          <a:effectLst/>
                        </a:rPr>
                        <a:t>)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3" marR="44483" marT="6178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R="27432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3" marR="44483" marT="6178" marB="0"/>
                </a:tc>
                <a:extLst>
                  <a:ext uri="{0D108BD9-81ED-4DB2-BD59-A6C34878D82A}">
                    <a16:rowId xmlns:a16="http://schemas.microsoft.com/office/drawing/2014/main" val="2442270639"/>
                  </a:ext>
                </a:extLst>
              </a:tr>
              <a:tr h="452741"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200" dirty="0">
                          <a:effectLst/>
                        </a:rPr>
                        <a:t>БФ «ПОКОЛЕНИЕ АШАН»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200" dirty="0">
                          <a:effectLst/>
                        </a:rPr>
                        <a:t>Проект «Дело в Радости»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00" marR="44483" marT="617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200" dirty="0">
                          <a:effectLst/>
                        </a:rPr>
                        <a:t>Входящий остаток </a:t>
                      </a:r>
                      <a:br>
                        <a:rPr lang="ru-RU" sz="1200" dirty="0">
                          <a:effectLst/>
                        </a:rPr>
                      </a:br>
                      <a:r>
                        <a:rPr lang="ru-RU" sz="1800" b="1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3" marR="44483" marT="6178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effectLst/>
                        </a:rPr>
                        <a:t>Оплата труда, вкл. НДФЛ и страховые взносы</a:t>
                      </a:r>
                    </a:p>
                  </a:txBody>
                  <a:tcPr marL="44483" marR="44483" marT="6178" marB="0"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3 398 220</a:t>
                      </a:r>
                    </a:p>
                  </a:txBody>
                  <a:tcPr marL="44483" marR="44483" marT="6178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3439269"/>
                  </a:ext>
                </a:extLst>
              </a:tr>
              <a:tr h="4527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200" dirty="0">
                          <a:effectLst/>
                        </a:rPr>
                        <a:t>Поступление денежных средств </a:t>
                      </a:r>
                      <a:br>
                        <a:rPr lang="ru-RU" sz="1200" dirty="0">
                          <a:effectLst/>
                        </a:rPr>
                      </a:br>
                      <a:r>
                        <a:rPr lang="ru-RU" sz="1800" b="1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3 454 360</a:t>
                      </a:r>
                    </a:p>
                  </a:txBody>
                  <a:tcPr marL="44483" marR="44483" marT="6178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effectLst/>
                        </a:rPr>
                        <a:t>Медицинские услуги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3" marR="44483" marT="6178" marB="0"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56 140</a:t>
                      </a:r>
                    </a:p>
                  </a:txBody>
                  <a:tcPr marL="44483" marR="44483" marT="6178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6595521"/>
                  </a:ext>
                </a:extLst>
              </a:tr>
              <a:tr h="28409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</a:rPr>
                        <a:t>ИТОГО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00" marR="44483" marT="617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8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3 454 360 </a:t>
                      </a:r>
                    </a:p>
                  </a:txBody>
                  <a:tcPr marL="44483" marR="44483" marT="6178" marB="0" anchor="ctr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</a:rPr>
                        <a:t>ИТОГО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</a:rPr>
                        <a:t>: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3" marR="44483" marT="6178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3 454 360</a:t>
                      </a:r>
                    </a:p>
                  </a:txBody>
                  <a:tcPr marL="44483" marR="44483" marT="6178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1509752"/>
                  </a:ext>
                </a:extLst>
              </a:tr>
              <a:tr h="4527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200" dirty="0">
                          <a:effectLst/>
                        </a:rPr>
                        <a:t>БФ «Абсолют-Помощь»</a:t>
                      </a:r>
                    </a:p>
                  </a:txBody>
                  <a:tcPr marL="108000" marR="44483" marT="617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200" dirty="0">
                          <a:effectLst/>
                        </a:rPr>
                        <a:t>Входящий остаток </a:t>
                      </a:r>
                      <a:br>
                        <a:rPr lang="ru-RU" sz="1200" dirty="0">
                          <a:effectLst/>
                        </a:rPr>
                      </a:br>
                      <a:r>
                        <a:rPr lang="ru-RU" sz="1800" b="1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1 605 600</a:t>
                      </a:r>
                    </a:p>
                  </a:txBody>
                  <a:tcPr marL="44483" marR="44483" marT="6178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effectLst/>
                        </a:rPr>
                        <a:t>Оплата труда, вкл. НДФЛ и страховые взносы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3" marR="44483" marT="6178" marB="0"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1 605 600</a:t>
                      </a:r>
                    </a:p>
                  </a:txBody>
                  <a:tcPr marL="44483" marR="44483" marT="6178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3670773"/>
                  </a:ext>
                </a:extLst>
              </a:tr>
              <a:tr h="29265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</a:rPr>
                        <a:t>ИТОГО: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00" marR="44483" marT="617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8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1 605 600 </a:t>
                      </a:r>
                    </a:p>
                  </a:txBody>
                  <a:tcPr marL="44483" marR="44483" marT="6178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</a:rPr>
                        <a:t>Исходящий остаток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3" marR="44483" marT="6178" marB="0"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1 605 660</a:t>
                      </a:r>
                    </a:p>
                  </a:txBody>
                  <a:tcPr marL="44483" marR="44483" marT="6178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8976903"/>
                  </a:ext>
                </a:extLst>
              </a:tr>
              <a:tr h="452741">
                <a:tc rowSpan="7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200" dirty="0">
                          <a:effectLst/>
                        </a:rPr>
                        <a:t>РТУ МИРЭА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00" marR="44483" marT="617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200" dirty="0">
                          <a:effectLst/>
                        </a:rPr>
                        <a:t>Входящий остаток </a:t>
                      </a:r>
                      <a:br>
                        <a:rPr lang="ru-RU" sz="1200" dirty="0">
                          <a:effectLst/>
                        </a:rPr>
                      </a:br>
                      <a:r>
                        <a:rPr lang="ru-RU" sz="1800" b="1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44483" marR="44483" marT="6178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200" dirty="0">
                          <a:effectLst/>
                        </a:rPr>
                        <a:t>Оплата труда, вкл. НДФЛ и страховые взносы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3" marR="44483" marT="6178" marB="0"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800" b="1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1 582 656</a:t>
                      </a:r>
                    </a:p>
                  </a:txBody>
                  <a:tcPr marL="44483" marR="44483" marT="6178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9138362"/>
                  </a:ext>
                </a:extLst>
              </a:tr>
              <a:tr h="29265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6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200" dirty="0">
                          <a:effectLst/>
                        </a:rPr>
                        <a:t>Поступление денежных средств </a:t>
                      </a:r>
                      <a:br>
                        <a:rPr lang="ru-RU" sz="1200" dirty="0">
                          <a:effectLst/>
                        </a:rPr>
                      </a:br>
                      <a:r>
                        <a:rPr lang="ru-RU" sz="1800" b="1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5 000 000</a:t>
                      </a: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3" marR="44483" marT="6178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200" dirty="0">
                          <a:effectLst/>
                        </a:rPr>
                        <a:t>Компьютеры, оборудование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3" marR="44483" marT="6178" marB="0"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800" b="1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877 167</a:t>
                      </a:r>
                    </a:p>
                  </a:txBody>
                  <a:tcPr marL="44483" marR="44483" marT="6178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0869303"/>
                  </a:ext>
                </a:extLst>
              </a:tr>
              <a:tr h="29265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200" dirty="0">
                          <a:effectLst/>
                        </a:rPr>
                        <a:t>Аренда помещения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3" marR="44483" marT="6178" marB="0"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800" b="1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820 422</a:t>
                      </a:r>
                    </a:p>
                  </a:txBody>
                  <a:tcPr marL="44483" marR="44483" marT="6178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6496629"/>
                  </a:ext>
                </a:extLst>
              </a:tr>
              <a:tr h="29265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200" dirty="0">
                          <a:effectLst/>
                        </a:rPr>
                        <a:t>Хоз. расходы, вкл. Транспортные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3" marR="44483" marT="6178" marB="0"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800" b="1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1 069 169</a:t>
                      </a:r>
                    </a:p>
                  </a:txBody>
                  <a:tcPr marL="44483" marR="44483" marT="6178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4927965"/>
                  </a:ext>
                </a:extLst>
              </a:tr>
              <a:tr h="2899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200" dirty="0">
                          <a:effectLst/>
                        </a:rPr>
                        <a:t>Мебель</a:t>
                      </a:r>
                    </a:p>
                  </a:txBody>
                  <a:tcPr marL="44483" marR="44483" marT="6178" marB="0"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800" b="1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274 781</a:t>
                      </a:r>
                    </a:p>
                  </a:txBody>
                  <a:tcPr marL="44483" marR="44483" marT="6178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9269831"/>
                  </a:ext>
                </a:extLst>
              </a:tr>
              <a:tr h="29265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200" dirty="0">
                          <a:effectLst/>
                        </a:rPr>
                        <a:t>Консультационные, юридические услуги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3" marR="44483" marT="6178" marB="0"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800" b="1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183 201</a:t>
                      </a:r>
                    </a:p>
                  </a:txBody>
                  <a:tcPr marL="44483" marR="44483" marT="6178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2045367"/>
                  </a:ext>
                </a:extLst>
              </a:tr>
              <a:tr h="29265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200" dirty="0">
                          <a:effectLst/>
                        </a:rPr>
                        <a:t>Прочие расходы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3" marR="44483" marT="6178" marB="0"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800" b="1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192 604</a:t>
                      </a:r>
                    </a:p>
                  </a:txBody>
                  <a:tcPr marL="44483" marR="44483" marT="6178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7211319"/>
                  </a:ext>
                </a:extLst>
              </a:tr>
              <a:tr h="29265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</a:rPr>
                        <a:t>ИТОГО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00" marR="44483" marT="617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8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5 000 000</a:t>
                      </a:r>
                    </a:p>
                  </a:txBody>
                  <a:tcPr marL="44483" marR="44483" marT="617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</a:rPr>
                        <a:t>ИТОГО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</a:rPr>
                        <a:t>: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83" marR="44483" marT="617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5 000 000</a:t>
                      </a:r>
                    </a:p>
                  </a:txBody>
                  <a:tcPr marL="44483" marR="44483" marT="6178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78852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78357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F87FD2-942B-C204-8521-50A548788C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2AF282D-60C1-EB59-1493-A189E4A19B65}"/>
              </a:ext>
            </a:extLst>
          </p:cNvPr>
          <p:cNvSpPr txBox="1"/>
          <p:nvPr/>
        </p:nvSpPr>
        <p:spPr>
          <a:xfrm>
            <a:off x="716484" y="425748"/>
            <a:ext cx="7602016" cy="647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2000"/>
              </a:lnSpc>
            </a:pPr>
            <a:r>
              <a:rPr lang="ru-RU" sz="4400" b="1" dirty="0">
                <a:solidFill>
                  <a:srgbClr val="0078B7"/>
                </a:solidFill>
              </a:rPr>
              <a:t>Финансовые показатели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977F18-333C-74C1-8E9B-D08BC449BA4D}"/>
              </a:ext>
            </a:extLst>
          </p:cNvPr>
          <p:cNvSpPr txBox="1"/>
          <p:nvPr/>
        </p:nvSpPr>
        <p:spPr>
          <a:xfrm>
            <a:off x="767408" y="1124744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1.3.Пожертвования физических лиц</a:t>
            </a:r>
            <a:endParaRPr kumimoji="0" lang="ru-RU" altLang="ru-RU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4BD86DB4-593F-7B0C-F45D-2800B6E7A8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5948866"/>
              </p:ext>
            </p:extLst>
          </p:nvPr>
        </p:nvGraphicFramePr>
        <p:xfrm>
          <a:off x="839788" y="1707228"/>
          <a:ext cx="10512424" cy="44444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57221">
                  <a:extLst>
                    <a:ext uri="{9D8B030D-6E8A-4147-A177-3AD203B41FA5}">
                      <a16:colId xmlns:a16="http://schemas.microsoft.com/office/drawing/2014/main" val="1497159262"/>
                    </a:ext>
                  </a:extLst>
                </a:gridCol>
                <a:gridCol w="3299091">
                  <a:extLst>
                    <a:ext uri="{9D8B030D-6E8A-4147-A177-3AD203B41FA5}">
                      <a16:colId xmlns:a16="http://schemas.microsoft.com/office/drawing/2014/main" val="1864134327"/>
                    </a:ext>
                  </a:extLst>
                </a:gridCol>
                <a:gridCol w="2806700">
                  <a:extLst>
                    <a:ext uri="{9D8B030D-6E8A-4147-A177-3AD203B41FA5}">
                      <a16:colId xmlns:a16="http://schemas.microsoft.com/office/drawing/2014/main" val="3901663417"/>
                    </a:ext>
                  </a:extLst>
                </a:gridCol>
                <a:gridCol w="1649412">
                  <a:extLst>
                    <a:ext uri="{9D8B030D-6E8A-4147-A177-3AD203B41FA5}">
                      <a16:colId xmlns:a16="http://schemas.microsoft.com/office/drawing/2014/main" val="4232462556"/>
                    </a:ext>
                  </a:extLst>
                </a:gridCol>
              </a:tblGrid>
              <a:tr h="324772">
                <a:tc gridSpan="2">
                  <a:txBody>
                    <a:bodyPr/>
                    <a:lstStyle/>
                    <a:p>
                      <a:pPr marL="0" indent="394970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200" dirty="0">
                          <a:effectLst/>
                        </a:rPr>
                        <a:t>Доход (руб.)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indent="152400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200" dirty="0">
                          <a:effectLst/>
                        </a:rPr>
                        <a:t>Расход (</a:t>
                      </a:r>
                      <a:r>
                        <a:rPr lang="ru-RU" sz="1200" dirty="0" err="1">
                          <a:effectLst/>
                        </a:rPr>
                        <a:t>руб</a:t>
                      </a:r>
                      <a:r>
                        <a:rPr lang="ru-RU" sz="1200" dirty="0">
                          <a:effectLst/>
                        </a:rPr>
                        <a:t>)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3888211"/>
                  </a:ext>
                </a:extLst>
              </a:tr>
              <a:tr h="636240">
                <a:tc rowSpan="4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ru-RU" sz="16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 dirty="0">
                          <a:effectLst/>
                        </a:rPr>
                        <a:t>Пожертвование частного лица - Михеевой А.И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00" marR="72000" marT="9525" marB="0" anchor="ctr"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 dirty="0">
                          <a:effectLst/>
                        </a:rPr>
                        <a:t>Входящий остаток </a:t>
                      </a:r>
                    </a:p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2000" b="1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580" marR="72000" marT="9525" marB="0" anchor="ctr"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>
                          <a:effectLst/>
                        </a:rPr>
                        <a:t>Содержание помещений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72000" marT="9525" marB="0"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2000" b="1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85 333</a:t>
                      </a:r>
                    </a:p>
                  </a:txBody>
                  <a:tcPr marL="68580" marR="72000" marT="9525" marB="0" anchor="ctr"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8155262"/>
                  </a:ext>
                </a:extLst>
              </a:tr>
              <a:tr h="5310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 dirty="0">
                          <a:effectLst/>
                        </a:rPr>
                        <a:t>Поступление денежных средств  </a:t>
                      </a:r>
                      <a:br>
                        <a:rPr lang="ru-RU" sz="1600" dirty="0">
                          <a:effectLst/>
                        </a:rPr>
                      </a:br>
                      <a:r>
                        <a:rPr lang="ru-RU" sz="2000" b="1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4 000 000</a:t>
                      </a:r>
                    </a:p>
                  </a:txBody>
                  <a:tcPr marL="68580" marR="72000" marT="9525" marB="0" anchor="ctr"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 dirty="0">
                          <a:effectLst/>
                        </a:rPr>
                        <a:t>Компьютеры, оборудование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72000" marT="9525" marB="0"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2000" b="1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364 402</a:t>
                      </a:r>
                    </a:p>
                  </a:txBody>
                  <a:tcPr marL="68580" marR="72000" marT="9525" marB="0" anchor="ctr"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8466924"/>
                  </a:ext>
                </a:extLst>
              </a:tr>
              <a:tr h="3157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>
                          <a:effectLst/>
                        </a:rPr>
                        <a:t>Реклама, продвижение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72000" marT="9525" marB="0"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2000" b="1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83 300</a:t>
                      </a:r>
                    </a:p>
                  </a:txBody>
                  <a:tcPr marL="68580" marR="72000" marT="9525" marB="0" anchor="ctr"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4152036"/>
                  </a:ext>
                </a:extLst>
              </a:tr>
              <a:tr h="3157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 dirty="0">
                          <a:effectLst/>
                        </a:rPr>
                        <a:t>Прочие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72000" marT="9525" marB="0"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2000" b="1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3 468</a:t>
                      </a:r>
                    </a:p>
                  </a:txBody>
                  <a:tcPr marL="68580" marR="72000" marT="9525" marB="0" anchor="ctr"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0158616"/>
                  </a:ext>
                </a:extLst>
              </a:tr>
              <a:tr h="3782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 dirty="0">
                          <a:effectLst/>
                        </a:rPr>
                        <a:t>ИТОГО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00" marR="72000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20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4 000 000 </a:t>
                      </a:r>
                    </a:p>
                  </a:txBody>
                  <a:tcPr marL="0" marR="72000" marT="0" marB="0" anchor="ctr"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</a:rPr>
                        <a:t>Исходящий остаток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72000" marT="9525" marB="0"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20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3 150 081</a:t>
                      </a:r>
                    </a:p>
                  </a:txBody>
                  <a:tcPr marL="68580" marR="72000" marT="9525" marB="0" anchor="ctr"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4067122"/>
                  </a:ext>
                </a:extLst>
              </a:tr>
              <a:tr h="521134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 dirty="0">
                          <a:effectLst/>
                        </a:rPr>
                        <a:t>Пожертвования </a:t>
                      </a:r>
                      <a:r>
                        <a:rPr lang="ru-RU" sz="1600" dirty="0" err="1">
                          <a:effectLst/>
                        </a:rPr>
                        <a:t>физ.лиц</a:t>
                      </a:r>
                      <a:endParaRPr lang="ru-RU" sz="16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 dirty="0">
                          <a:effectLst/>
                        </a:rPr>
                        <a:t>через агрегаторов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00" marR="72000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 dirty="0">
                          <a:effectLst/>
                        </a:rPr>
                        <a:t> Входящий остаток </a:t>
                      </a:r>
                      <a:br>
                        <a:rPr lang="ru-RU" sz="1600" dirty="0">
                          <a:effectLst/>
                        </a:rPr>
                      </a:br>
                      <a:r>
                        <a:rPr lang="ru-RU" sz="2000" b="1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481</a:t>
                      </a:r>
                    </a:p>
                  </a:txBody>
                  <a:tcPr marL="0" marR="72000" marT="0" marB="0" anchor="ctr"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 row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 dirty="0">
                          <a:effectLst/>
                        </a:rPr>
                        <a:t>Прочие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72000" marT="9525" marB="0"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2000" b="1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297</a:t>
                      </a:r>
                    </a:p>
                  </a:txBody>
                  <a:tcPr marL="68580" marR="72000" marT="9525" marB="0" anchor="ctr"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173048"/>
                  </a:ext>
                </a:extLst>
              </a:tr>
              <a:tr h="7914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 dirty="0">
                          <a:effectLst/>
                        </a:rPr>
                        <a:t>Поступление денежных средств  </a:t>
                      </a:r>
                      <a:br>
                        <a:rPr lang="ru-RU" sz="1600" dirty="0">
                          <a:effectLst/>
                        </a:rPr>
                      </a:br>
                      <a:r>
                        <a:rPr lang="ru-RU" sz="2000" b="1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7 600 </a:t>
                      </a:r>
                    </a:p>
                  </a:txBody>
                  <a:tcPr marL="0" marR="72000" marT="0" marB="0" anchor="ctr"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6013185"/>
                  </a:ext>
                </a:extLst>
              </a:tr>
              <a:tr h="5531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 dirty="0">
                          <a:effectLst/>
                        </a:rPr>
                        <a:t>ИТОГО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00" marR="72000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20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8 081</a:t>
                      </a:r>
                    </a:p>
                  </a:txBody>
                  <a:tcPr marL="0" marR="0" marT="0" marB="0" anchor="ctr"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</a:rPr>
                        <a:t>Исходящий остаток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20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7 784</a:t>
                      </a:r>
                    </a:p>
                  </a:txBody>
                  <a:tcPr marL="68580" marR="68580" marT="9525" marB="0" anchor="ctr"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13987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2396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8A29DA-491C-8445-8C0A-151C4C4BD5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DC8516D-57C1-CCB7-9CC9-FA001A4CC0C6}"/>
              </a:ext>
            </a:extLst>
          </p:cNvPr>
          <p:cNvSpPr txBox="1"/>
          <p:nvPr/>
        </p:nvSpPr>
        <p:spPr>
          <a:xfrm>
            <a:off x="716484" y="425748"/>
            <a:ext cx="7602016" cy="647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2000"/>
              </a:lnSpc>
            </a:pPr>
            <a:r>
              <a:rPr lang="ru-RU" sz="4400" b="1" dirty="0">
                <a:solidFill>
                  <a:srgbClr val="0078B7"/>
                </a:solidFill>
              </a:rPr>
              <a:t>Финансовые показатели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1F99BD-1414-8846-3247-D8049C5A624C}"/>
              </a:ext>
            </a:extLst>
          </p:cNvPr>
          <p:cNvSpPr txBox="1"/>
          <p:nvPr/>
        </p:nvSpPr>
        <p:spPr>
          <a:xfrm>
            <a:off x="767408" y="1124744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Социально-коммерческая деятельность</a:t>
            </a:r>
            <a:endParaRPr kumimoji="0" lang="ru-RU" altLang="ru-RU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FD7478D9-3712-DEBB-675C-07C17B6437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5119052"/>
              </p:ext>
            </p:extLst>
          </p:nvPr>
        </p:nvGraphicFramePr>
        <p:xfrm>
          <a:off x="839788" y="1515368"/>
          <a:ext cx="10512425" cy="422965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24312">
                  <a:extLst>
                    <a:ext uri="{9D8B030D-6E8A-4147-A177-3AD203B41FA5}">
                      <a16:colId xmlns:a16="http://schemas.microsoft.com/office/drawing/2014/main" val="2169949960"/>
                    </a:ext>
                  </a:extLst>
                </a:gridCol>
                <a:gridCol w="4673600">
                  <a:extLst>
                    <a:ext uri="{9D8B030D-6E8A-4147-A177-3AD203B41FA5}">
                      <a16:colId xmlns:a16="http://schemas.microsoft.com/office/drawing/2014/main" val="1613250300"/>
                    </a:ext>
                  </a:extLst>
                </a:gridCol>
                <a:gridCol w="1814513">
                  <a:extLst>
                    <a:ext uri="{9D8B030D-6E8A-4147-A177-3AD203B41FA5}">
                      <a16:colId xmlns:a16="http://schemas.microsoft.com/office/drawing/2014/main" val="3102638053"/>
                    </a:ext>
                  </a:extLst>
                </a:gridCol>
              </a:tblGrid>
              <a:tr h="329134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200" dirty="0">
                          <a:effectLst/>
                        </a:rPr>
                        <a:t>Показатели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36000" marT="5561" marB="0" anchor="ctr"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200" dirty="0">
                          <a:effectLst/>
                        </a:rPr>
                        <a:t>Суммы (руб.)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36000" marT="5561" marB="0" anchor="ctr"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3055933"/>
                  </a:ext>
                </a:extLst>
              </a:tr>
              <a:tr h="31628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400" dirty="0">
                          <a:effectLst/>
                        </a:rPr>
                        <a:t>Доходы от социальной деятельности</a:t>
                      </a:r>
                    </a:p>
                  </a:txBody>
                  <a:tcPr marL="72000" marR="36000" marT="5561" marB="0" anchor="ctr"/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2000" b="1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37 078 223</a:t>
                      </a:r>
                    </a:p>
                  </a:txBody>
                  <a:tcPr marL="72000" marR="36000" marT="5561" marB="0" anchor="ctr"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3573826"/>
                  </a:ext>
                </a:extLst>
              </a:tr>
              <a:tr h="31628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effectLst/>
                        </a:rPr>
                        <a:t>Доходы от коммерческой деятельности</a:t>
                      </a:r>
                    </a:p>
                  </a:txBody>
                  <a:tcPr marL="72000" marR="36000" marT="5561" marB="0" anchor="ctr"/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2000" b="1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12 360 930</a:t>
                      </a:r>
                    </a:p>
                  </a:txBody>
                  <a:tcPr marL="72000" marR="36000" marT="5561" marB="0" anchor="ctr"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4453678"/>
                  </a:ext>
                </a:extLst>
              </a:tr>
              <a:tr h="365487">
                <a:tc rowSpan="5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400" dirty="0">
                          <a:effectLst/>
                        </a:rPr>
                        <a:t>Расходы</a:t>
                      </a:r>
                    </a:p>
                  </a:txBody>
                  <a:tcPr marL="72000" marR="36000" marT="5561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400" dirty="0">
                          <a:effectLst/>
                        </a:rPr>
                        <a:t>Оплата труда, вкл. НДФЛ и страховые взносы</a:t>
                      </a:r>
                    </a:p>
                  </a:txBody>
                  <a:tcPr marL="36000" marR="36000" marT="5561" marB="0" anchor="ctr"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2000" b="1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29 323 253</a:t>
                      </a:r>
                    </a:p>
                  </a:txBody>
                  <a:tcPr marL="72000" marR="36000" marT="5561" marB="0"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4787808"/>
                  </a:ext>
                </a:extLst>
              </a:tr>
              <a:tr h="3269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400" dirty="0">
                          <a:effectLst/>
                        </a:rPr>
                        <a:t>Приобретение материалов, оборудования, инвентаря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5561" marB="0" anchor="ctr"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2000" b="1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2 044 765</a:t>
                      </a:r>
                    </a:p>
                  </a:txBody>
                  <a:tcPr marL="72000" marR="36000" marT="5561" marB="0"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2135721"/>
                  </a:ext>
                </a:extLst>
              </a:tr>
              <a:tr h="4362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400" dirty="0">
                          <a:effectLst/>
                        </a:rPr>
                        <a:t>Содержание помещения, аренда, коммунальные услуги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5561" marB="0" anchor="ctr"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2000" b="1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2 922 245</a:t>
                      </a:r>
                    </a:p>
                  </a:txBody>
                  <a:tcPr marL="72000" marR="36000" marT="5561" marB="0"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8590230"/>
                  </a:ext>
                </a:extLst>
              </a:tr>
              <a:tr h="3269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400" dirty="0">
                          <a:effectLst/>
                        </a:rPr>
                        <a:t>Производственные  и прочие расходы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5561" marB="0" anchor="ctr"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2000" b="1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1 553 036</a:t>
                      </a:r>
                    </a:p>
                  </a:txBody>
                  <a:tcPr marL="72000" marR="36000" marT="5561" marB="0"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0627103"/>
                  </a:ext>
                </a:extLst>
              </a:tr>
              <a:tr h="3269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400" dirty="0">
                          <a:effectLst/>
                        </a:rPr>
                        <a:t>Налоги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5561" marB="0" anchor="ctr"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2000" b="1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9 422 859</a:t>
                      </a:r>
                    </a:p>
                  </a:txBody>
                  <a:tcPr marL="72000" marR="36000" marT="5561" marB="0"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3686518"/>
                  </a:ext>
                </a:extLst>
              </a:tr>
              <a:tr h="545916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400" dirty="0">
                          <a:effectLst/>
                        </a:rPr>
                        <a:t>Чистая прибыль после налогообложения</a:t>
                      </a:r>
                    </a:p>
                  </a:txBody>
                  <a:tcPr marL="72000" marR="36000" marT="5561" marB="0"/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2000" b="1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5 174 115</a:t>
                      </a:r>
                    </a:p>
                  </a:txBody>
                  <a:tcPr marL="72000" marR="36000" marT="5561" marB="0" anchor="ctr"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4902298"/>
                  </a:ext>
                </a:extLst>
              </a:tr>
              <a:tr h="469676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400" dirty="0">
                          <a:effectLst/>
                        </a:rPr>
                        <a:t>Расходы за счет чистой прибыли и покрытие убытков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36000" marT="5561" marB="0"/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2000" b="1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601 593</a:t>
                      </a:r>
                    </a:p>
                  </a:txBody>
                  <a:tcPr marL="72000" marR="36000" marT="5561" marB="0" anchor="ctr"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196210"/>
                  </a:ext>
                </a:extLst>
              </a:tr>
              <a:tr h="469676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400" dirty="0">
                          <a:effectLst/>
                        </a:rPr>
                        <a:t>Прибыль как прочее целевое финансирование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36000" marT="5561" marB="0"/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2000" b="1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4 572 522</a:t>
                      </a:r>
                    </a:p>
                  </a:txBody>
                  <a:tcPr marL="72000" marR="36000" marT="5561" marB="0" anchor="ctr"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1035556"/>
                  </a:ext>
                </a:extLst>
              </a:tr>
            </a:tbl>
          </a:graphicData>
        </a:graphic>
      </p:graphicFrame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3C48F539-D700-05AF-DB5F-CA1B02AC6E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4233649"/>
              </p:ext>
            </p:extLst>
          </p:nvPr>
        </p:nvGraphicFramePr>
        <p:xfrm>
          <a:off x="839787" y="5745018"/>
          <a:ext cx="10512426" cy="4497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11613">
                  <a:extLst>
                    <a:ext uri="{9D8B030D-6E8A-4147-A177-3AD203B41FA5}">
                      <a16:colId xmlns:a16="http://schemas.microsoft.com/office/drawing/2014/main" val="3641488330"/>
                    </a:ext>
                  </a:extLst>
                </a:gridCol>
                <a:gridCol w="6500813">
                  <a:extLst>
                    <a:ext uri="{9D8B030D-6E8A-4147-A177-3AD203B41FA5}">
                      <a16:colId xmlns:a16="http://schemas.microsoft.com/office/drawing/2014/main" val="3911764909"/>
                    </a:ext>
                  </a:extLst>
                </a:gridCol>
              </a:tblGrid>
              <a:tr h="38432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dirty="0">
                          <a:effectLst/>
                        </a:rPr>
                        <a:t>Всего остаток целевого финансирования на 01.01.2025 (п.1</a:t>
                      </a:r>
                      <a:r>
                        <a:rPr lang="ru-RU" sz="1400">
                          <a:effectLst/>
                        </a:rPr>
                        <a:t>+п.2</a:t>
                      </a:r>
                      <a:r>
                        <a:rPr lang="ru-RU" sz="1400" dirty="0">
                          <a:effectLst/>
                        </a:rPr>
                        <a:t>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20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13 564 063</a:t>
                      </a:r>
                    </a:p>
                  </a:txBody>
                  <a:tcPr marL="68580" marR="68580" marT="9525" marB="0" anchor="ctr"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8551658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13404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30CF09D4-8E30-8D63-2AC0-8DB9771280F2}"/>
              </a:ext>
            </a:extLst>
          </p:cNvPr>
          <p:cNvSpPr/>
          <p:nvPr/>
        </p:nvSpPr>
        <p:spPr>
          <a:xfrm>
            <a:off x="515939" y="1954160"/>
            <a:ext cx="5364037" cy="2987007"/>
          </a:xfrm>
          <a:prstGeom prst="roundRect">
            <a:avLst>
              <a:gd name="adj" fmla="val 8078"/>
            </a:avLst>
          </a:prstGeom>
          <a:noFill/>
          <a:ln w="19050">
            <a:solidFill>
              <a:srgbClr val="0078B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F50578-2177-1BC8-14F2-A250889C6BA0}"/>
              </a:ext>
            </a:extLst>
          </p:cNvPr>
          <p:cNvSpPr txBox="1"/>
          <p:nvPr/>
        </p:nvSpPr>
        <p:spPr>
          <a:xfrm>
            <a:off x="795673" y="2305615"/>
            <a:ext cx="508401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/>
              <a:t>включение людей с ментальными особенностями развития </a:t>
            </a:r>
            <a:br>
              <a:rPr lang="ru-RU" sz="2000" b="1" dirty="0"/>
            </a:br>
            <a:r>
              <a:rPr lang="ru-RU" sz="2000" b="1" dirty="0"/>
              <a:t>и расстройством аутистического спектра в трудовую жизнь социума в качестве полноценного члена общества, </a:t>
            </a:r>
            <a:r>
              <a:rPr lang="ru-RU" sz="2000" b="1" dirty="0">
                <a:solidFill>
                  <a:schemeClr val="accent2"/>
                </a:solidFill>
              </a:rPr>
              <a:t>самостоятельного гражданина своей страны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EE8544-A275-F740-ED6A-56ADF96DF2D7}"/>
              </a:ext>
            </a:extLst>
          </p:cNvPr>
          <p:cNvSpPr txBox="1"/>
          <p:nvPr/>
        </p:nvSpPr>
        <p:spPr>
          <a:xfrm>
            <a:off x="923925" y="1605360"/>
            <a:ext cx="2699988" cy="629483"/>
          </a:xfrm>
          <a:prstGeom prst="roundRect">
            <a:avLst>
              <a:gd name="adj" fmla="val 29204"/>
            </a:avLst>
          </a:prstGeom>
          <a:solidFill>
            <a:schemeClr val="bg1"/>
          </a:solidFill>
        </p:spPr>
        <p:txBody>
          <a:bodyPr wrap="square" lIns="0">
            <a:spAutoFit/>
          </a:bodyPr>
          <a:lstStyle/>
          <a:p>
            <a:pPr algn="ctr"/>
            <a:r>
              <a:rPr lang="ru-RU" sz="2800" b="1" dirty="0">
                <a:solidFill>
                  <a:schemeClr val="accent1"/>
                </a:solidFill>
              </a:rPr>
              <a:t>Наша миссия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D5960CF-C8F6-7F4C-4B29-A59A47B954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0" r="20371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2" name="Овал 1">
            <a:extLst>
              <a:ext uri="{FF2B5EF4-FFF2-40B4-BE49-F238E27FC236}">
                <a16:creationId xmlns:a16="http://schemas.microsoft.com/office/drawing/2014/main" id="{B4BFE426-3664-A1B6-4914-778322095E75}"/>
              </a:ext>
            </a:extLst>
          </p:cNvPr>
          <p:cNvSpPr/>
          <p:nvPr/>
        </p:nvSpPr>
        <p:spPr>
          <a:xfrm>
            <a:off x="3546475" y="1908175"/>
            <a:ext cx="88900" cy="889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EB6676D2-2061-916F-F8CC-E4DCFFBB723D}"/>
              </a:ext>
            </a:extLst>
          </p:cNvPr>
          <p:cNvSpPr/>
          <p:nvPr/>
        </p:nvSpPr>
        <p:spPr>
          <a:xfrm>
            <a:off x="839788" y="1908175"/>
            <a:ext cx="88900" cy="889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8230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>
            <a:extLst>
              <a:ext uri="{FF2B5EF4-FFF2-40B4-BE49-F238E27FC236}">
                <a16:creationId xmlns:a16="http://schemas.microsoft.com/office/drawing/2014/main" id="{6CAA9746-0ECC-8425-D09A-35A10FEDAD27}"/>
              </a:ext>
            </a:extLst>
          </p:cNvPr>
          <p:cNvSpPr/>
          <p:nvPr/>
        </p:nvSpPr>
        <p:spPr>
          <a:xfrm>
            <a:off x="-1603273" y="1832282"/>
            <a:ext cx="6440129" cy="644012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07AC31-BA99-417C-84C9-0CACE78114B6}"/>
              </a:ext>
            </a:extLst>
          </p:cNvPr>
          <p:cNvSpPr txBox="1"/>
          <p:nvPr/>
        </p:nvSpPr>
        <p:spPr>
          <a:xfrm>
            <a:off x="716484" y="425748"/>
            <a:ext cx="6624116" cy="1202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2000"/>
              </a:lnSpc>
            </a:pPr>
            <a:r>
              <a:rPr lang="ru-RU" sz="4400" b="1" dirty="0">
                <a:solidFill>
                  <a:srgbClr val="0078B7"/>
                </a:solidFill>
              </a:rPr>
              <a:t>Наши результаты </a:t>
            </a:r>
            <a:br>
              <a:rPr lang="ru-RU" sz="4400" b="1" dirty="0">
                <a:solidFill>
                  <a:srgbClr val="0078B7"/>
                </a:solidFill>
              </a:rPr>
            </a:br>
            <a:r>
              <a:rPr lang="ru-RU" sz="4400" b="1" dirty="0">
                <a:solidFill>
                  <a:srgbClr val="0078B7"/>
                </a:solidFill>
              </a:rPr>
              <a:t>за последние 3 года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7BB532-3E7B-466D-B171-407C0F5957F7}"/>
              </a:ext>
            </a:extLst>
          </p:cNvPr>
          <p:cNvSpPr txBox="1"/>
          <p:nvPr/>
        </p:nvSpPr>
        <p:spPr>
          <a:xfrm>
            <a:off x="335360" y="2852936"/>
            <a:ext cx="4283124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3800" b="1" dirty="0">
                <a:solidFill>
                  <a:schemeClr val="bg1"/>
                </a:solidFill>
              </a:rPr>
              <a:t>425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1275149-EEA9-4668-9F58-A94869FBCA47}"/>
              </a:ext>
            </a:extLst>
          </p:cNvPr>
          <p:cNvSpPr txBox="1"/>
          <p:nvPr/>
        </p:nvSpPr>
        <p:spPr>
          <a:xfrm>
            <a:off x="767408" y="4653136"/>
            <a:ext cx="2396848" cy="6217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6000"/>
              </a:lnSpc>
            </a:pPr>
            <a:r>
              <a:rPr lang="ru-RU" sz="2000" dirty="0">
                <a:solidFill>
                  <a:schemeClr val="bg1"/>
                </a:solidFill>
              </a:rPr>
              <a:t>человек трудоустроены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F608E8A-C03C-4DD6-AC16-E5BBD65986F4}"/>
              </a:ext>
            </a:extLst>
          </p:cNvPr>
          <p:cNvSpPr txBox="1"/>
          <p:nvPr/>
        </p:nvSpPr>
        <p:spPr>
          <a:xfrm>
            <a:off x="6432061" y="1844824"/>
            <a:ext cx="3323303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1500" b="1">
                <a:solidFill>
                  <a:srgbClr val="00A600"/>
                </a:solidFill>
              </a:defRPr>
            </a:lvl1pPr>
          </a:lstStyle>
          <a:p>
            <a:r>
              <a:rPr lang="ru-RU" dirty="0">
                <a:solidFill>
                  <a:schemeClr val="accent1"/>
                </a:solidFill>
              </a:rPr>
              <a:t>326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B314D59-EA70-4533-AB71-7C7AC7914AEE}"/>
              </a:ext>
            </a:extLst>
          </p:cNvPr>
          <p:cNvSpPr txBox="1"/>
          <p:nvPr/>
        </p:nvSpPr>
        <p:spPr>
          <a:xfrm>
            <a:off x="9552384" y="2950602"/>
            <a:ext cx="22446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6000"/>
              </a:lnSpc>
              <a:defRPr sz="2000"/>
            </a:lvl1pPr>
          </a:lstStyle>
          <a:p>
            <a:r>
              <a:rPr lang="ru-RU" dirty="0"/>
              <a:t>в социальном предприятии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F056153-1C99-4DB4-A75A-0BB009FEB212}"/>
              </a:ext>
            </a:extLst>
          </p:cNvPr>
          <p:cNvSpPr txBox="1"/>
          <p:nvPr/>
        </p:nvSpPr>
        <p:spPr>
          <a:xfrm>
            <a:off x="6390968" y="3995185"/>
            <a:ext cx="3262798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1500" b="1">
                <a:solidFill>
                  <a:srgbClr val="00A600"/>
                </a:solidFill>
              </a:defRPr>
            </a:lvl1pPr>
          </a:lstStyle>
          <a:p>
            <a:r>
              <a:rPr lang="ru-RU" dirty="0">
                <a:solidFill>
                  <a:schemeClr val="accent1"/>
                </a:solidFill>
              </a:rPr>
              <a:t>101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BC98C93-EC56-409F-8E4F-C5B53082F10E}"/>
              </a:ext>
            </a:extLst>
          </p:cNvPr>
          <p:cNvSpPr txBox="1"/>
          <p:nvPr/>
        </p:nvSpPr>
        <p:spPr>
          <a:xfrm>
            <a:off x="9552384" y="5110842"/>
            <a:ext cx="1999712" cy="62170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6000"/>
              </a:lnSpc>
              <a:defRPr sz="2000"/>
            </a:lvl1pPr>
          </a:lstStyle>
          <a:p>
            <a:r>
              <a:rPr lang="ru-RU" dirty="0"/>
              <a:t>на открытом рынке труда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AA7F9C-B6F2-083F-A192-AA15FF635FA1}"/>
              </a:ext>
            </a:extLst>
          </p:cNvPr>
          <p:cNvSpPr txBox="1"/>
          <p:nvPr/>
        </p:nvSpPr>
        <p:spPr>
          <a:xfrm rot="20279735">
            <a:off x="4559114" y="3612536"/>
            <a:ext cx="1523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 том числе: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B934DF4F-F41F-2FC8-3278-87431AF4A37B}"/>
              </a:ext>
            </a:extLst>
          </p:cNvPr>
          <p:cNvCxnSpPr>
            <a:cxnSpLocks/>
          </p:cNvCxnSpPr>
          <p:nvPr/>
        </p:nvCxnSpPr>
        <p:spPr>
          <a:xfrm flipV="1">
            <a:off x="4368800" y="3455700"/>
            <a:ext cx="2158206" cy="900906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51D3957E-4914-3F19-2151-D80A92FC4CFD}"/>
              </a:ext>
            </a:extLst>
          </p:cNvPr>
          <p:cNvCxnSpPr>
            <a:cxnSpLocks/>
          </p:cNvCxnSpPr>
          <p:nvPr/>
        </p:nvCxnSpPr>
        <p:spPr>
          <a:xfrm>
            <a:off x="6517481" y="3454906"/>
            <a:ext cx="2905919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4A70DD65-C5A6-7DBB-7240-38909936941D}"/>
              </a:ext>
            </a:extLst>
          </p:cNvPr>
          <p:cNvCxnSpPr>
            <a:cxnSpLocks/>
          </p:cNvCxnSpPr>
          <p:nvPr/>
        </p:nvCxnSpPr>
        <p:spPr>
          <a:xfrm>
            <a:off x="4330700" y="4597906"/>
            <a:ext cx="2196306" cy="1048544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4167A3AE-CB3B-B810-3F2B-D20F2BF18312}"/>
              </a:ext>
            </a:extLst>
          </p:cNvPr>
          <p:cNvCxnSpPr>
            <a:cxnSpLocks/>
          </p:cNvCxnSpPr>
          <p:nvPr/>
        </p:nvCxnSpPr>
        <p:spPr>
          <a:xfrm>
            <a:off x="6517481" y="5645656"/>
            <a:ext cx="2905919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5362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8218E6-4608-A1B1-73DD-F42CC54B47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5D79CC9-93E9-644F-62A7-30379D4B779F}"/>
              </a:ext>
            </a:extLst>
          </p:cNvPr>
          <p:cNvSpPr txBox="1"/>
          <p:nvPr/>
        </p:nvSpPr>
        <p:spPr>
          <a:xfrm>
            <a:off x="716484" y="790104"/>
            <a:ext cx="5379516" cy="54677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4800" b="1" dirty="0">
                <a:solidFill>
                  <a:srgbClr val="0078B7"/>
                </a:solidFill>
              </a:rPr>
              <a:t>В Москве создано 6 подразделений, где трудятся </a:t>
            </a:r>
            <a:r>
              <a:rPr lang="ru-RU" sz="13800" b="1" dirty="0">
                <a:solidFill>
                  <a:srgbClr val="0078B7"/>
                </a:solidFill>
              </a:rPr>
              <a:t>люди</a:t>
            </a:r>
            <a:r>
              <a:rPr lang="ru-RU" sz="4800" b="1" dirty="0">
                <a:solidFill>
                  <a:srgbClr val="0078B7"/>
                </a:solidFill>
              </a:rPr>
              <a:t> </a:t>
            </a:r>
            <a:br>
              <a:rPr lang="ru-RU" sz="4800" b="1" dirty="0">
                <a:solidFill>
                  <a:srgbClr val="0078B7"/>
                </a:solidFill>
              </a:rPr>
            </a:br>
            <a:r>
              <a:rPr lang="ru-RU" sz="4800" b="1" dirty="0">
                <a:solidFill>
                  <a:srgbClr val="0078B7"/>
                </a:solidFill>
              </a:rPr>
              <a:t>с ментальными особенностями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009E80-47D1-3352-9FEB-36F1509D5064}"/>
              </a:ext>
            </a:extLst>
          </p:cNvPr>
          <p:cNvSpPr txBox="1"/>
          <p:nvPr/>
        </p:nvSpPr>
        <p:spPr>
          <a:xfrm>
            <a:off x="6096000" y="873125"/>
            <a:ext cx="5256213" cy="4970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lnSpc>
                <a:spcPct val="89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ru-RU" sz="2000" dirty="0" err="1"/>
              <a:t>Ул.Кусковская</a:t>
            </a:r>
            <a:r>
              <a:rPr lang="ru-RU" sz="2000" dirty="0"/>
              <a:t> 23к1 (метро Перово) – головное предприятие</a:t>
            </a:r>
          </a:p>
          <a:p>
            <a:pPr marL="514350" indent="-514350">
              <a:lnSpc>
                <a:spcPct val="89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ru-RU" sz="2000" dirty="0"/>
              <a:t>Напольный проезд, д.9 (метро Новогиреево) – на базе колледжа№23</a:t>
            </a:r>
          </a:p>
          <a:p>
            <a:pPr marL="514350" indent="-514350">
              <a:lnSpc>
                <a:spcPct val="89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ru-RU" sz="2000" dirty="0"/>
              <a:t>Ивантеевская улица, д.25, корпус 2 (метро Бульвар Рокоссовского) – на базе колледжа №21</a:t>
            </a:r>
          </a:p>
          <a:p>
            <a:pPr marL="514350" indent="-514350">
              <a:lnSpc>
                <a:spcPct val="89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ru-RU" sz="2000" dirty="0"/>
              <a:t>Лосиноостровская улица, д.27 – на базе Социального дома «Лосиноостровский»</a:t>
            </a:r>
          </a:p>
          <a:p>
            <a:pPr marL="514350" indent="-514350">
              <a:lnSpc>
                <a:spcPct val="89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ru-RU" sz="2000" dirty="0"/>
              <a:t>Улица </a:t>
            </a:r>
            <a:r>
              <a:rPr lang="ru-RU" sz="2000" dirty="0" err="1"/>
              <a:t>Ротерта</a:t>
            </a:r>
            <a:r>
              <a:rPr lang="ru-RU" sz="2000" dirty="0"/>
              <a:t>, д.4. - на базе Социального дома «Ярославский» </a:t>
            </a:r>
          </a:p>
          <a:p>
            <a:pPr marL="514350" indent="-514350">
              <a:lnSpc>
                <a:spcPct val="89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ru-RU" sz="2000" dirty="0"/>
              <a:t>Ключевая улица, д.22, корпус 1 (метро Алма-Атинская)</a:t>
            </a:r>
          </a:p>
        </p:txBody>
      </p:sp>
    </p:spTree>
    <p:extLst>
      <p:ext uri="{BB962C8B-B14F-4D97-AF65-F5344CB8AC3E}">
        <p14:creationId xmlns:p14="http://schemas.microsoft.com/office/powerpoint/2010/main" val="42064888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052F24-BF19-D285-AE57-9174E3924E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CF42D07-5BA7-BDB4-BCB7-AD793AFE7D03}"/>
              </a:ext>
            </a:extLst>
          </p:cNvPr>
          <p:cNvSpPr txBox="1"/>
          <p:nvPr/>
        </p:nvSpPr>
        <p:spPr>
          <a:xfrm>
            <a:off x="716484" y="425748"/>
            <a:ext cx="8859316" cy="1202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2000"/>
              </a:lnSpc>
            </a:pPr>
            <a:r>
              <a:rPr lang="ru-RU" sz="4400" b="1" dirty="0">
                <a:solidFill>
                  <a:srgbClr val="0078B7"/>
                </a:solidFill>
              </a:rPr>
              <a:t>Работа с образовательными организациями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B72E0C-ACF7-B176-0F5E-46A93958D17B}"/>
              </a:ext>
            </a:extLst>
          </p:cNvPr>
          <p:cNvSpPr txBox="1"/>
          <p:nvPr/>
        </p:nvSpPr>
        <p:spPr>
          <a:xfrm>
            <a:off x="695400" y="2081932"/>
            <a:ext cx="15097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chemeClr val="accent1"/>
                </a:solidFill>
              </a:rPr>
              <a:t>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FD1A58-02DD-387D-D18F-73B59160B5FA}"/>
              </a:ext>
            </a:extLst>
          </p:cNvPr>
          <p:cNvSpPr txBox="1"/>
          <p:nvPr/>
        </p:nvSpPr>
        <p:spPr>
          <a:xfrm>
            <a:off x="2273300" y="2323584"/>
            <a:ext cx="228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dk1"/>
                </a:solidFill>
              </a:rPr>
              <a:t>колледжей </a:t>
            </a:r>
            <a:br>
              <a:rPr lang="ru-RU" sz="2000" dirty="0">
                <a:solidFill>
                  <a:schemeClr val="dk1"/>
                </a:solidFill>
              </a:rPr>
            </a:br>
            <a:r>
              <a:rPr lang="ru-RU" sz="2000" dirty="0">
                <a:solidFill>
                  <a:schemeClr val="dk1"/>
                </a:solidFill>
              </a:rPr>
              <a:t>и техникумов</a:t>
            </a:r>
            <a:endParaRPr lang="ru-RU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ADCC8A-2C4A-3EFE-7368-B45C04E783F4}"/>
              </a:ext>
            </a:extLst>
          </p:cNvPr>
          <p:cNvSpPr txBox="1"/>
          <p:nvPr/>
        </p:nvSpPr>
        <p:spPr>
          <a:xfrm>
            <a:off x="736600" y="2780784"/>
            <a:ext cx="1727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dk1"/>
                </a:solidFill>
              </a:rPr>
              <a:t>партнеров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E8C476-3B51-8B4C-D6E6-A12C08440A03}"/>
              </a:ext>
            </a:extLst>
          </p:cNvPr>
          <p:cNvSpPr txBox="1"/>
          <p:nvPr/>
        </p:nvSpPr>
        <p:spPr>
          <a:xfrm>
            <a:off x="695400" y="4400203"/>
            <a:ext cx="15097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chemeClr val="accent1"/>
                </a:solidFill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16FE3A-8323-8AEB-4E51-63855A1C2ACF}"/>
              </a:ext>
            </a:extLst>
          </p:cNvPr>
          <p:cNvSpPr txBox="1"/>
          <p:nvPr/>
        </p:nvSpPr>
        <p:spPr>
          <a:xfrm>
            <a:off x="2273300" y="4641855"/>
            <a:ext cx="31623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dk1"/>
                </a:solidFill>
              </a:rPr>
              <a:t>общеобразовательных</a:t>
            </a:r>
            <a:br>
              <a:rPr lang="ru-RU" sz="2000" dirty="0">
                <a:solidFill>
                  <a:schemeClr val="dk1"/>
                </a:solidFill>
              </a:rPr>
            </a:br>
            <a:r>
              <a:rPr lang="ru-RU" sz="2000" dirty="0">
                <a:solidFill>
                  <a:schemeClr val="dk1"/>
                </a:solidFill>
              </a:rPr>
              <a:t>организаций </a:t>
            </a:r>
            <a:endParaRPr lang="ru-RU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F817A9-1028-6D8D-3F07-CF397B012494}"/>
              </a:ext>
            </a:extLst>
          </p:cNvPr>
          <p:cNvSpPr txBox="1"/>
          <p:nvPr/>
        </p:nvSpPr>
        <p:spPr>
          <a:xfrm>
            <a:off x="736600" y="5099055"/>
            <a:ext cx="1727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dk1"/>
                </a:solidFill>
              </a:rPr>
              <a:t>партнера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645E8F-B2B3-5934-CB6F-9461F90F04D8}"/>
              </a:ext>
            </a:extLst>
          </p:cNvPr>
          <p:cNvSpPr txBox="1"/>
          <p:nvPr/>
        </p:nvSpPr>
        <p:spPr>
          <a:xfrm>
            <a:off x="5951614" y="2183532"/>
            <a:ext cx="15097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chemeClr val="accent1"/>
                </a:solidFill>
              </a:rPr>
              <a:t>36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242EC6-6F4C-3DAF-D2A4-69277BE951A3}"/>
              </a:ext>
            </a:extLst>
          </p:cNvPr>
          <p:cNvSpPr txBox="1"/>
          <p:nvPr/>
        </p:nvSpPr>
        <p:spPr>
          <a:xfrm>
            <a:off x="7734300" y="2082284"/>
            <a:ext cx="382269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dk1"/>
                </a:solidFill>
              </a:rPr>
              <a:t>образовательных организаций прошли обучение по теме подготовка к трудоустройству людей с ментальными особенностями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0B1CD2-705B-B944-87A8-83C69F16D807}"/>
              </a:ext>
            </a:extLst>
          </p:cNvPr>
          <p:cNvSpPr txBox="1"/>
          <p:nvPr/>
        </p:nvSpPr>
        <p:spPr>
          <a:xfrm>
            <a:off x="5992814" y="2882384"/>
            <a:ext cx="1727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dk1"/>
                </a:solidFill>
              </a:rPr>
              <a:t>сотрудников</a:t>
            </a:r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6DCABB1-1781-4BD5-01E8-ACD56F2FF4A4}"/>
              </a:ext>
            </a:extLst>
          </p:cNvPr>
          <p:cNvSpPr txBox="1"/>
          <p:nvPr/>
        </p:nvSpPr>
        <p:spPr>
          <a:xfrm>
            <a:off x="7734300" y="3933056"/>
            <a:ext cx="3844322" cy="19389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Clr>
                <a:schemeClr val="dk1"/>
              </a:buClr>
            </a:pPr>
            <a:r>
              <a:rPr lang="ru-RU" sz="2000" dirty="0">
                <a:solidFill>
                  <a:schemeClr val="dk1"/>
                </a:solidFill>
              </a:rPr>
              <a:t>московских ВУЗов, </a:t>
            </a:r>
            <a:br>
              <a:rPr lang="en-US" sz="2000" dirty="0">
                <a:solidFill>
                  <a:schemeClr val="dk1"/>
                </a:solidFill>
              </a:rPr>
            </a:br>
            <a:r>
              <a:rPr lang="ru-RU" sz="2000" dirty="0">
                <a:solidFill>
                  <a:schemeClr val="dk1"/>
                </a:solidFill>
              </a:rPr>
              <a:t>обучающихся </a:t>
            </a:r>
            <a:br>
              <a:rPr lang="ru-RU" sz="2000" dirty="0">
                <a:solidFill>
                  <a:schemeClr val="dk1"/>
                </a:solidFill>
              </a:rPr>
            </a:br>
            <a:r>
              <a:rPr lang="ru-RU" sz="2000" dirty="0">
                <a:solidFill>
                  <a:schemeClr val="dk1"/>
                </a:solidFill>
              </a:rPr>
              <a:t>на психологов-педагогов, </a:t>
            </a:r>
            <a:br>
              <a:rPr lang="en-US" sz="2000" dirty="0">
                <a:solidFill>
                  <a:schemeClr val="dk1"/>
                </a:solidFill>
              </a:rPr>
            </a:br>
            <a:r>
              <a:rPr lang="ru-RU" sz="2000" dirty="0">
                <a:solidFill>
                  <a:schemeClr val="dk1"/>
                </a:solidFill>
              </a:rPr>
              <a:t>прошли практику и получили</a:t>
            </a:r>
            <a:br>
              <a:rPr lang="en-US" sz="2000" dirty="0">
                <a:solidFill>
                  <a:schemeClr val="dk1"/>
                </a:solidFill>
              </a:rPr>
            </a:br>
            <a:r>
              <a:rPr lang="ru-RU" sz="2000" dirty="0">
                <a:solidFill>
                  <a:schemeClr val="dk1"/>
                </a:solidFill>
              </a:rPr>
              <a:t>навыки работы с людьми </a:t>
            </a:r>
            <a:br>
              <a:rPr lang="en-US" sz="2000" dirty="0">
                <a:solidFill>
                  <a:schemeClr val="dk1"/>
                </a:solidFill>
              </a:rPr>
            </a:br>
            <a:r>
              <a:rPr lang="ru-RU" sz="2000" dirty="0">
                <a:solidFill>
                  <a:schemeClr val="dk1"/>
                </a:solidFill>
              </a:rPr>
              <a:t>с ментальными особенностями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CF0CD0-78A0-15D6-6E89-1A5E99A6B321}"/>
              </a:ext>
            </a:extLst>
          </p:cNvPr>
          <p:cNvSpPr txBox="1"/>
          <p:nvPr/>
        </p:nvSpPr>
        <p:spPr>
          <a:xfrm>
            <a:off x="6299200" y="4324003"/>
            <a:ext cx="15097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chemeClr val="accent1"/>
                </a:solidFill>
              </a:rPr>
              <a:t>130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4C1AA5F-B062-A674-A357-58D7F8B4FD1A}"/>
              </a:ext>
            </a:extLst>
          </p:cNvPr>
          <p:cNvSpPr txBox="1"/>
          <p:nvPr/>
        </p:nvSpPr>
        <p:spPr>
          <a:xfrm>
            <a:off x="6023992" y="5082679"/>
            <a:ext cx="15198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dk1"/>
                </a:solidFill>
              </a:rPr>
              <a:t>студентов</a:t>
            </a:r>
            <a:endParaRPr lang="ru-RU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60C49DD-1CE6-66B8-E057-25EA5896F3C8}"/>
              </a:ext>
            </a:extLst>
          </p:cNvPr>
          <p:cNvSpPr txBox="1"/>
          <p:nvPr/>
        </p:nvSpPr>
        <p:spPr>
          <a:xfrm>
            <a:off x="5956300" y="4641855"/>
            <a:ext cx="457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&gt;</a:t>
            </a:r>
            <a:endParaRPr lang="ru-RU" sz="2400" b="1" dirty="0">
              <a:solidFill>
                <a:schemeClr val="accent1"/>
              </a:solidFill>
            </a:endParaRPr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5AA606DE-61AB-46E2-B555-D4023D2E3627}"/>
              </a:ext>
            </a:extLst>
          </p:cNvPr>
          <p:cNvCxnSpPr/>
          <p:nvPr/>
        </p:nvCxnSpPr>
        <p:spPr>
          <a:xfrm>
            <a:off x="5727700" y="1917700"/>
            <a:ext cx="0" cy="421163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A1A1BEAB-455F-6405-6067-6A9A91C0EDB8}"/>
              </a:ext>
            </a:extLst>
          </p:cNvPr>
          <p:cNvCxnSpPr/>
          <p:nvPr/>
        </p:nvCxnSpPr>
        <p:spPr>
          <a:xfrm>
            <a:off x="839788" y="3784600"/>
            <a:ext cx="10512425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52425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B02205-6B60-F38D-8C4C-95337BAC43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D8AC2484-D602-03E7-17ED-208112E25CA5}"/>
              </a:ext>
            </a:extLst>
          </p:cNvPr>
          <p:cNvSpPr/>
          <p:nvPr/>
        </p:nvSpPr>
        <p:spPr>
          <a:xfrm>
            <a:off x="635000" y="4597400"/>
            <a:ext cx="965200" cy="9652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EA742EF1-3C0E-9371-FB23-BCB1A7A1B8E5}"/>
              </a:ext>
            </a:extLst>
          </p:cNvPr>
          <p:cNvSpPr/>
          <p:nvPr/>
        </p:nvSpPr>
        <p:spPr>
          <a:xfrm>
            <a:off x="6096000" y="3429000"/>
            <a:ext cx="965200" cy="9652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595420ED-431A-ACB3-AD84-365D6F46598E}"/>
              </a:ext>
            </a:extLst>
          </p:cNvPr>
          <p:cNvSpPr/>
          <p:nvPr/>
        </p:nvSpPr>
        <p:spPr>
          <a:xfrm>
            <a:off x="6096000" y="2108200"/>
            <a:ext cx="965200" cy="9652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45B22CA4-47A6-477C-080D-F7839F0B316B}"/>
              </a:ext>
            </a:extLst>
          </p:cNvPr>
          <p:cNvSpPr/>
          <p:nvPr/>
        </p:nvSpPr>
        <p:spPr>
          <a:xfrm>
            <a:off x="635000" y="1892300"/>
            <a:ext cx="965200" cy="9652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1B6946-4AE6-CC7E-EA25-01ADC2DBA7FA}"/>
              </a:ext>
            </a:extLst>
          </p:cNvPr>
          <p:cNvSpPr txBox="1"/>
          <p:nvPr/>
        </p:nvSpPr>
        <p:spPr>
          <a:xfrm>
            <a:off x="724894" y="597840"/>
            <a:ext cx="12204525" cy="8494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2000"/>
              </a:lnSpc>
            </a:pPr>
            <a:r>
              <a:rPr lang="ru-RU" sz="2400" b="1" dirty="0">
                <a:solidFill>
                  <a:srgbClr val="0078B7"/>
                </a:solidFill>
              </a:rPr>
              <a:t>Научно-методическая работа по развитию </a:t>
            </a:r>
            <a:br>
              <a:rPr lang="ru-RU" sz="3200" b="1" dirty="0">
                <a:solidFill>
                  <a:srgbClr val="0078B7"/>
                </a:solidFill>
              </a:rPr>
            </a:br>
            <a:r>
              <a:rPr lang="ru-RU" sz="3600" b="1" dirty="0">
                <a:solidFill>
                  <a:schemeClr val="accent2"/>
                </a:solidFill>
              </a:rPr>
              <a:t>Технологии включенного трудоустройства</a:t>
            </a:r>
            <a:endParaRPr lang="ru-RU" sz="4200" b="1" dirty="0">
              <a:solidFill>
                <a:schemeClr val="accent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E6F556-C22A-83CB-CE6D-50913547ABC1}"/>
              </a:ext>
            </a:extLst>
          </p:cNvPr>
          <p:cNvSpPr txBox="1"/>
          <p:nvPr/>
        </p:nvSpPr>
        <p:spPr>
          <a:xfrm>
            <a:off x="1730697" y="2039151"/>
            <a:ext cx="4085903" cy="26282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6000"/>
              </a:lnSpc>
              <a:spcAft>
                <a:spcPts val="600"/>
              </a:spcAft>
              <a:buClr>
                <a:schemeClr val="dk1"/>
              </a:buClr>
              <a:buSzPts val="1800"/>
            </a:pPr>
            <a:r>
              <a:rPr lang="ru-RU" dirty="0"/>
              <a:t>Разработаны 2 методических пособия  </a:t>
            </a:r>
          </a:p>
          <a:p>
            <a:pPr marL="266700" indent="-177800">
              <a:lnSpc>
                <a:spcPct val="86000"/>
              </a:lnSpc>
              <a:spcAft>
                <a:spcPts val="600"/>
              </a:spcAft>
              <a:buClr>
                <a:schemeClr val="dk1"/>
              </a:buClr>
              <a:buSzPts val="1200"/>
              <a:buChar char="●"/>
            </a:pPr>
            <a:r>
              <a:rPr lang="ru-RU" dirty="0"/>
              <a:t>Подготовка лиц с ментальными </a:t>
            </a:r>
            <a:br>
              <a:rPr lang="ru-RU" dirty="0"/>
            </a:br>
            <a:r>
              <a:rPr lang="ru-RU" dirty="0"/>
              <a:t>особенностями к трудоустройству </a:t>
            </a:r>
            <a:br>
              <a:rPr lang="ru-RU" dirty="0"/>
            </a:br>
            <a:r>
              <a:rPr lang="ru-RU" dirty="0"/>
              <a:t>и их сопровождение на открытом рынке труда</a:t>
            </a:r>
          </a:p>
          <a:p>
            <a:pPr marL="266700" indent="-177800">
              <a:lnSpc>
                <a:spcPct val="86000"/>
              </a:lnSpc>
              <a:spcAft>
                <a:spcPts val="600"/>
              </a:spcAft>
              <a:buClr>
                <a:schemeClr val="dk1"/>
              </a:buClr>
              <a:buSzPts val="1200"/>
              <a:buChar char="●"/>
            </a:pPr>
            <a:r>
              <a:rPr lang="ru-RU" dirty="0"/>
              <a:t>Формирование социальных компетенций у обучающихся </a:t>
            </a:r>
            <a:br>
              <a:rPr lang="ru-RU" dirty="0"/>
            </a:br>
            <a:r>
              <a:rPr lang="ru-RU" dirty="0"/>
              <a:t>с особенностями интеллектуального развития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8676AB-87AA-6613-0105-3645154A1081}"/>
              </a:ext>
            </a:extLst>
          </p:cNvPr>
          <p:cNvSpPr txBox="1"/>
          <p:nvPr/>
        </p:nvSpPr>
        <p:spPr>
          <a:xfrm>
            <a:off x="1730697" y="4831308"/>
            <a:ext cx="4050979" cy="330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6000"/>
              </a:lnSpc>
              <a:spcAft>
                <a:spcPts val="600"/>
              </a:spcAft>
              <a:buClr>
                <a:schemeClr val="dk1"/>
              </a:buClr>
              <a:buSzPts val="1800"/>
            </a:pPr>
            <a:r>
              <a:rPr lang="ru-RU" dirty="0"/>
              <a:t>Опубликовано 9 научных статей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9DB294-EF11-C01B-F33E-84427FD1A4CA}"/>
              </a:ext>
            </a:extLst>
          </p:cNvPr>
          <p:cNvSpPr txBox="1"/>
          <p:nvPr/>
        </p:nvSpPr>
        <p:spPr>
          <a:xfrm>
            <a:off x="7061520" y="2039151"/>
            <a:ext cx="4609779" cy="1045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6000"/>
              </a:lnSpc>
              <a:spcAft>
                <a:spcPts val="600"/>
              </a:spcAft>
              <a:buClr>
                <a:schemeClr val="dk1"/>
              </a:buClr>
              <a:buSzPts val="1800"/>
            </a:pPr>
            <a:r>
              <a:rPr lang="ru-RU" dirty="0"/>
              <a:t>Участие в 7 научных конференциях </a:t>
            </a:r>
            <a:br>
              <a:rPr lang="ru-RU" dirty="0"/>
            </a:br>
            <a:r>
              <a:rPr lang="ru-RU" dirty="0"/>
              <a:t>по тематике социально-трудовой адаптации и трудоустройства людей </a:t>
            </a:r>
            <a:br>
              <a:rPr lang="ru-RU" dirty="0"/>
            </a:br>
            <a:r>
              <a:rPr lang="ru-RU" dirty="0"/>
              <a:t>с ментальными особенностями развития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D200A1-B22E-A823-B854-D132AC983428}"/>
              </a:ext>
            </a:extLst>
          </p:cNvPr>
          <p:cNvSpPr txBox="1"/>
          <p:nvPr/>
        </p:nvSpPr>
        <p:spPr>
          <a:xfrm>
            <a:off x="7061520" y="3429000"/>
            <a:ext cx="43033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dk1"/>
              </a:buClr>
              <a:buSzPts val="1800"/>
            </a:pPr>
            <a:r>
              <a:rPr lang="ru-RU" dirty="0"/>
              <a:t>Проведены стажировки </a:t>
            </a:r>
            <a:br>
              <a:rPr lang="ru-RU" dirty="0"/>
            </a:br>
            <a:r>
              <a:rPr lang="ru-RU" dirty="0"/>
              <a:t>в РООИ «Радость» для инициативных групп из Москвы, Московской области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3F92C8A-3D1B-B495-B344-9FB022E1D7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9452" y="4803924"/>
            <a:ext cx="584200" cy="5842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CBD9278-D756-5037-06A6-45181543DC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7408" y="1993900"/>
            <a:ext cx="720000" cy="720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1E01BFC-B346-F48C-C412-A0132CA7EB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20352" y="2182760"/>
            <a:ext cx="720000" cy="720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6D709BD-751E-29D0-AC3F-AD33179847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36060" y="3539220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1523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0C0113-2A14-5A98-9CF1-E4A09B2C73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8F0D281-B6BD-B411-A756-1915F522C5F6}"/>
              </a:ext>
            </a:extLst>
          </p:cNvPr>
          <p:cNvSpPr txBox="1"/>
          <p:nvPr/>
        </p:nvSpPr>
        <p:spPr>
          <a:xfrm>
            <a:off x="716484" y="425748"/>
            <a:ext cx="8465616" cy="1202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2000"/>
              </a:lnSpc>
            </a:pPr>
            <a:r>
              <a:rPr lang="ru-RU" sz="4400" b="1" dirty="0">
                <a:solidFill>
                  <a:srgbClr val="0078B7"/>
                </a:solidFill>
              </a:rPr>
              <a:t>Социальная и культурная интеграция</a:t>
            </a:r>
          </a:p>
        </p:txBody>
      </p:sp>
      <p:sp>
        <p:nvSpPr>
          <p:cNvPr id="2" name="Google Shape;91;p19">
            <a:extLst>
              <a:ext uri="{FF2B5EF4-FFF2-40B4-BE49-F238E27FC236}">
                <a16:creationId xmlns:a16="http://schemas.microsoft.com/office/drawing/2014/main" id="{7B568D55-A9E7-EBA0-C6DC-AA198CCE1D07}"/>
              </a:ext>
            </a:extLst>
          </p:cNvPr>
          <p:cNvSpPr txBox="1">
            <a:spLocks/>
          </p:cNvSpPr>
          <p:nvPr/>
        </p:nvSpPr>
        <p:spPr>
          <a:xfrm>
            <a:off x="729600" y="1638233"/>
            <a:ext cx="5239400" cy="3471679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ru-RU" sz="1800" dirty="0"/>
              <a:t>С целью формирования социальных навыков еженедельно проходили культурно-массовые и досуговые мероприятия: </a:t>
            </a:r>
          </a:p>
          <a:p>
            <a:pPr>
              <a:spcBef>
                <a:spcPts val="1600"/>
              </a:spcBef>
              <a:buClr>
                <a:schemeClr val="accent1"/>
              </a:buClr>
            </a:pPr>
            <a:r>
              <a:rPr lang="ru-RU" sz="1800" dirty="0"/>
              <a:t>Мастер-классы </a:t>
            </a:r>
          </a:p>
          <a:p>
            <a:pPr>
              <a:spcBef>
                <a:spcPts val="1600"/>
              </a:spcBef>
              <a:buClr>
                <a:schemeClr val="accent1"/>
              </a:buClr>
            </a:pPr>
            <a:r>
              <a:rPr lang="ru-RU" sz="1800" dirty="0"/>
              <a:t>Прогулки в парках Москвы </a:t>
            </a:r>
          </a:p>
          <a:p>
            <a:pPr>
              <a:spcBef>
                <a:spcPts val="1600"/>
              </a:spcBef>
              <a:buClr>
                <a:schemeClr val="accent1"/>
              </a:buClr>
            </a:pPr>
            <a:r>
              <a:rPr lang="ru-RU" sz="1800" dirty="0"/>
              <a:t>Музеи, театры </a:t>
            </a:r>
          </a:p>
          <a:p>
            <a:pPr>
              <a:spcBef>
                <a:spcPts val="1600"/>
              </a:spcBef>
              <a:buClr>
                <a:schemeClr val="accent1"/>
              </a:buClr>
            </a:pPr>
            <a:r>
              <a:rPr lang="ru-RU" sz="1800" dirty="0"/>
              <a:t>Спортивные мероприятия</a:t>
            </a:r>
          </a:p>
          <a:p>
            <a:pPr>
              <a:spcBef>
                <a:spcPts val="1600"/>
              </a:spcBef>
              <a:buClr>
                <a:schemeClr val="accent1"/>
              </a:buClr>
            </a:pPr>
            <a:r>
              <a:rPr lang="ru-RU" sz="1800" dirty="0"/>
              <a:t>Дискотеки, праздники</a:t>
            </a:r>
          </a:p>
        </p:txBody>
      </p:sp>
      <p:pic>
        <p:nvPicPr>
          <p:cNvPr id="4" name="Рисунок 3" descr="Изображение выглядит как на открытом воздухе, трава, одежда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4FE6904-D1EE-3660-532B-CD097AD239D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7" t="16953" r="7395" b="1739"/>
          <a:stretch/>
        </p:blipFill>
        <p:spPr>
          <a:xfrm>
            <a:off x="6096000" y="1377951"/>
            <a:ext cx="2895599" cy="2165667"/>
          </a:xfrm>
          <a:prstGeom prst="roundRect">
            <a:avLst>
              <a:gd name="adj" fmla="val 7578"/>
            </a:avLst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B5A4078-8018-8857-00F1-3D1FA82802E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0" t="12057" r="11461"/>
          <a:stretch/>
        </p:blipFill>
        <p:spPr>
          <a:xfrm>
            <a:off x="8456614" y="2597151"/>
            <a:ext cx="2895599" cy="2165667"/>
          </a:xfrm>
          <a:prstGeom prst="roundRect">
            <a:avLst>
              <a:gd name="adj" fmla="val 7578"/>
            </a:avLst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8ED0256-8756-5E48-69BE-F333D53722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5" t="18025" r="848" b="11"/>
          <a:stretch/>
        </p:blipFill>
        <p:spPr>
          <a:xfrm>
            <a:off x="6096000" y="4146551"/>
            <a:ext cx="2895599" cy="2165667"/>
          </a:xfrm>
          <a:prstGeom prst="roundRect">
            <a:avLst>
              <a:gd name="adj" fmla="val 7578"/>
            </a:avLst>
          </a:prstGeom>
        </p:spPr>
      </p:pic>
    </p:spTree>
    <p:extLst>
      <p:ext uri="{BB962C8B-B14F-4D97-AF65-F5344CB8AC3E}">
        <p14:creationId xmlns:p14="http://schemas.microsoft.com/office/powerpoint/2010/main" val="14968628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2A0BD-2023-9BD4-B723-32EA0F3001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верхние углы 3">
            <a:extLst>
              <a:ext uri="{FF2B5EF4-FFF2-40B4-BE49-F238E27FC236}">
                <a16:creationId xmlns:a16="http://schemas.microsoft.com/office/drawing/2014/main" id="{8B73ED6F-9EBD-CEF1-E621-02DB2AB1005A}"/>
              </a:ext>
            </a:extLst>
          </p:cNvPr>
          <p:cNvSpPr/>
          <p:nvPr/>
        </p:nvSpPr>
        <p:spPr>
          <a:xfrm rot="10800000">
            <a:off x="833558" y="88900"/>
            <a:ext cx="3062165" cy="459780"/>
          </a:xfrm>
          <a:prstGeom prst="round2SameRect">
            <a:avLst>
              <a:gd name="adj1" fmla="val 29167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C1E0BB-044D-7BAC-A2A2-4B3FC4D0D91A}"/>
              </a:ext>
            </a:extLst>
          </p:cNvPr>
          <p:cNvSpPr txBox="1"/>
          <p:nvPr/>
        </p:nvSpPr>
        <p:spPr>
          <a:xfrm>
            <a:off x="716484" y="819696"/>
            <a:ext cx="5771402" cy="4708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2000"/>
              </a:lnSpc>
              <a:defRPr sz="3000" b="1">
                <a:solidFill>
                  <a:srgbClr val="0078B7"/>
                </a:solidFill>
              </a:defRPr>
            </a:lvl1pPr>
          </a:lstStyle>
          <a:p>
            <a:r>
              <a:rPr lang="ru-RU" dirty="0"/>
              <a:t>АШАН Дело в «Радости»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073BB2-12EC-9F70-A187-C5883A44EF35}"/>
              </a:ext>
            </a:extLst>
          </p:cNvPr>
          <p:cNvSpPr txBox="1"/>
          <p:nvPr/>
        </p:nvSpPr>
        <p:spPr>
          <a:xfrm>
            <a:off x="911424" y="50800"/>
            <a:ext cx="29938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" sz="2800" b="1" dirty="0">
                <a:solidFill>
                  <a:schemeClr val="bg1"/>
                </a:solidFill>
              </a:rPr>
              <a:t>Наши проекты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68F381-EA74-9875-33CB-4A9C723081AD}"/>
              </a:ext>
            </a:extLst>
          </p:cNvPr>
          <p:cNvSpPr txBox="1"/>
          <p:nvPr/>
        </p:nvSpPr>
        <p:spPr>
          <a:xfrm>
            <a:off x="746347" y="1700808"/>
            <a:ext cx="518999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88000"/>
              </a:lnSpc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ru-RU" sz="2000" dirty="0"/>
              <a:t>Проект направлен на трудоустройство «особенных» сотрудников в АШАН</a:t>
            </a:r>
            <a:endParaRPr lang="ru-RU" sz="2000" dirty="0">
              <a:solidFill>
                <a:schemeClr val="dk1"/>
              </a:solidFill>
            </a:endParaRPr>
          </a:p>
          <a:p>
            <a:pPr marL="0" indent="0">
              <a:lnSpc>
                <a:spcPct val="88000"/>
              </a:lnSpc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ru-RU" sz="2000" dirty="0">
                <a:solidFill>
                  <a:schemeClr val="dk1"/>
                </a:solidFill>
              </a:rPr>
              <a:t>Более 100 человек прошли собеседования </a:t>
            </a:r>
          </a:p>
          <a:p>
            <a:pPr marL="0" indent="0">
              <a:lnSpc>
                <a:spcPct val="88000"/>
              </a:lnSpc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ru-RU" sz="2000" dirty="0">
                <a:solidFill>
                  <a:schemeClr val="dk1"/>
                </a:solidFill>
              </a:rPr>
              <a:t>37 человек прошли стажировку </a:t>
            </a:r>
          </a:p>
          <a:p>
            <a:pPr marL="0" indent="0">
              <a:lnSpc>
                <a:spcPct val="88000"/>
              </a:lnSpc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ru-RU" sz="2000" dirty="0">
                <a:solidFill>
                  <a:schemeClr val="dk1"/>
                </a:solidFill>
              </a:rPr>
              <a:t>16 человек были трудоустроены </a:t>
            </a:r>
            <a:br>
              <a:rPr lang="ru-RU" sz="2000" dirty="0">
                <a:solidFill>
                  <a:schemeClr val="dk1"/>
                </a:solidFill>
              </a:rPr>
            </a:br>
            <a:r>
              <a:rPr lang="ru-RU" sz="2000" dirty="0">
                <a:solidFill>
                  <a:schemeClr val="dk1"/>
                </a:solidFill>
              </a:rPr>
              <a:t>в 4 гипермаркета</a:t>
            </a:r>
          </a:p>
          <a:p>
            <a:pPr marL="0" indent="0">
              <a:lnSpc>
                <a:spcPct val="88000"/>
              </a:lnSpc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ru-RU" sz="2000" dirty="0">
                <a:solidFill>
                  <a:schemeClr val="dk1"/>
                </a:solidFill>
              </a:rPr>
              <a:t>50+ сотрудников АШАН прошли обучение по вопросам коммуникации с «особыми» сотрудниками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928C535-AD3D-F34C-B01F-26390C3B4B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708" r="6256"/>
          <a:stretch/>
        </p:blipFill>
        <p:spPr>
          <a:xfrm>
            <a:off x="6270170" y="0"/>
            <a:ext cx="5921829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456C648-259D-A4AA-A3C4-592A941A3844}"/>
              </a:ext>
            </a:extLst>
          </p:cNvPr>
          <p:cNvSpPr txBox="1"/>
          <p:nvPr/>
        </p:nvSpPr>
        <p:spPr>
          <a:xfrm>
            <a:off x="763588" y="5836206"/>
            <a:ext cx="4246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dk1"/>
                </a:solidFill>
                <a:hlinkClick r:id="rId3"/>
              </a:rPr>
              <a:t>https://rooiradost.ru/auchan/</a:t>
            </a:r>
            <a:r>
              <a:rPr lang="ru-RU" dirty="0">
                <a:solidFill>
                  <a:schemeClr val="dk1"/>
                </a:solidFill>
              </a:rPr>
              <a:t> </a:t>
            </a:r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EC5059E-8575-1DB3-9F87-5B5C90F15D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00312" y="103853"/>
            <a:ext cx="944745" cy="67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73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F9CC19-52DE-764F-9D91-4D6EBADB47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5874871-8AAF-D96C-528B-EBF906DD0ED8}"/>
              </a:ext>
            </a:extLst>
          </p:cNvPr>
          <p:cNvSpPr txBox="1"/>
          <p:nvPr/>
        </p:nvSpPr>
        <p:spPr>
          <a:xfrm>
            <a:off x="716484" y="819448"/>
            <a:ext cx="5379516" cy="8494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2000"/>
              </a:lnSpc>
            </a:pPr>
            <a:r>
              <a:rPr lang="ru-RU" sz="3000" b="1" dirty="0">
                <a:solidFill>
                  <a:srgbClr val="0078B7"/>
                </a:solidFill>
              </a:rPr>
              <a:t>Проект Инклюзия </a:t>
            </a:r>
            <a:br>
              <a:rPr lang="ru-RU" sz="3000" b="1" dirty="0">
                <a:solidFill>
                  <a:srgbClr val="0078B7"/>
                </a:solidFill>
              </a:rPr>
            </a:br>
            <a:r>
              <a:rPr lang="ru-RU" sz="3000" b="1" dirty="0">
                <a:solidFill>
                  <a:srgbClr val="0078B7"/>
                </a:solidFill>
              </a:rPr>
              <a:t>с Радостью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5CE5DA-3142-51FE-A40C-AAF95FF59B08}"/>
              </a:ext>
            </a:extLst>
          </p:cNvPr>
          <p:cNvSpPr txBox="1"/>
          <p:nvPr/>
        </p:nvSpPr>
        <p:spPr>
          <a:xfrm>
            <a:off x="746346" y="1886676"/>
            <a:ext cx="5529042" cy="38810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88000"/>
              </a:lnSpc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ru-RU" sz="2000" spc="-40" dirty="0"/>
              <a:t>В ходе проекта участники изучают алгоритмы взаимодействия с государственными учреждениями, коммерческими организациями и организациями культуры. </a:t>
            </a:r>
          </a:p>
          <a:p>
            <a:pPr marL="0" indent="0">
              <a:lnSpc>
                <a:spcPct val="88000"/>
              </a:lnSpc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ru-RU" sz="2000" spc="-40" dirty="0"/>
              <a:t>Проведено более 10 мероприятий в московских организациях:</a:t>
            </a:r>
          </a:p>
          <a:p>
            <a:pPr marL="342900" indent="-342900">
              <a:lnSpc>
                <a:spcPct val="88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2000" spc="-40" dirty="0"/>
              <a:t>МФЦ </a:t>
            </a:r>
          </a:p>
          <a:p>
            <a:pPr marL="342900" indent="-342900">
              <a:lnSpc>
                <a:spcPct val="88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2000" spc="-40" dirty="0"/>
              <a:t>Городская Поликлиника </a:t>
            </a:r>
          </a:p>
          <a:p>
            <a:pPr marL="342900" indent="-342900">
              <a:lnSpc>
                <a:spcPct val="88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2000" spc="-40" dirty="0"/>
              <a:t>Театр</a:t>
            </a:r>
          </a:p>
          <a:p>
            <a:pPr marL="342900" indent="-342900">
              <a:lnSpc>
                <a:spcPct val="88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2000" spc="-40" dirty="0"/>
              <a:t>Стадион </a:t>
            </a:r>
          </a:p>
          <a:p>
            <a:pPr marL="342900" indent="-342900">
              <a:lnSpc>
                <a:spcPct val="88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2000" spc="-40" dirty="0"/>
              <a:t>Почта России</a:t>
            </a:r>
          </a:p>
          <a:p>
            <a:pPr marL="342900" indent="-342900">
              <a:lnSpc>
                <a:spcPct val="88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2000" spc="-40" dirty="0"/>
              <a:t>Молодежный центр </a:t>
            </a:r>
            <a:endParaRPr lang="ru-RU" sz="2000" spc="-40" dirty="0">
              <a:solidFill>
                <a:schemeClr val="dk1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31F69E0-FD15-0AF3-5C23-6CAE42E9D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2" r="21242"/>
          <a:stretch/>
        </p:blipFill>
        <p:spPr>
          <a:xfrm>
            <a:off x="6185694" y="0"/>
            <a:ext cx="6096000" cy="6858000"/>
          </a:xfrm>
          <a:prstGeom prst="rect">
            <a:avLst/>
          </a:prstGeom>
        </p:spPr>
      </p:pic>
      <p:sp>
        <p:nvSpPr>
          <p:cNvPr id="12" name="TextBox 11">
            <a:hlinkClick r:id="rId3"/>
            <a:extLst>
              <a:ext uri="{FF2B5EF4-FFF2-40B4-BE49-F238E27FC236}">
                <a16:creationId xmlns:a16="http://schemas.microsoft.com/office/drawing/2014/main" id="{87A6E78E-9469-26DE-5265-B374045909B6}"/>
              </a:ext>
            </a:extLst>
          </p:cNvPr>
          <p:cNvSpPr txBox="1"/>
          <p:nvPr/>
        </p:nvSpPr>
        <p:spPr>
          <a:xfrm>
            <a:off x="763588" y="6093296"/>
            <a:ext cx="5332412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chemeClr val="accent1"/>
                </a:solidFill>
              </a:rPr>
              <a:t>https://rooiradost.ru/proekt-inklyuziya-s-radostyu-s-1-04-24-31-12-24/</a:t>
            </a: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F7D6025-7911-451C-8188-51CE28FE17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00312" y="103853"/>
            <a:ext cx="944745" cy="672895"/>
          </a:xfrm>
          <a:prstGeom prst="rect">
            <a:avLst/>
          </a:prstGeom>
        </p:spPr>
      </p:pic>
      <p:sp>
        <p:nvSpPr>
          <p:cNvPr id="11" name="Прямоугольник: скругленные верхние углы 10">
            <a:extLst>
              <a:ext uri="{FF2B5EF4-FFF2-40B4-BE49-F238E27FC236}">
                <a16:creationId xmlns:a16="http://schemas.microsoft.com/office/drawing/2014/main" id="{235F8926-EBBF-1336-9DED-71AB2AA7CBB6}"/>
              </a:ext>
            </a:extLst>
          </p:cNvPr>
          <p:cNvSpPr/>
          <p:nvPr/>
        </p:nvSpPr>
        <p:spPr>
          <a:xfrm rot="10800000">
            <a:off x="833558" y="88900"/>
            <a:ext cx="3062165" cy="459780"/>
          </a:xfrm>
          <a:prstGeom prst="round2SameRect">
            <a:avLst>
              <a:gd name="adj1" fmla="val 29167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B5E809-3BF6-0201-F406-247E0C5232D4}"/>
              </a:ext>
            </a:extLst>
          </p:cNvPr>
          <p:cNvSpPr txBox="1"/>
          <p:nvPr/>
        </p:nvSpPr>
        <p:spPr>
          <a:xfrm>
            <a:off x="911424" y="50800"/>
            <a:ext cx="29938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" sz="2800" b="1" dirty="0">
                <a:solidFill>
                  <a:schemeClr val="bg1"/>
                </a:solidFill>
              </a:rPr>
              <a:t>Наши проекты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93077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21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8B7"/>
      </a:accent1>
      <a:accent2>
        <a:srgbClr val="00A60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60">
      <a:majorFont>
        <a:latin typeface="Tahoma (Основной текст)"/>
        <a:ea typeface=""/>
        <a:cs typeface=""/>
      </a:majorFont>
      <a:minorFont>
        <a:latin typeface="Tahoma (Основной текст)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</TotalTime>
  <Words>1073</Words>
  <Application>Microsoft Office PowerPoint</Application>
  <PresentationFormat>Широкоэкранный</PresentationFormat>
  <Paragraphs>215</Paragraphs>
  <Slides>17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Tahoma (Основной текст)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</dc:creator>
  <cp:lastModifiedBy>Елена Рязанова</cp:lastModifiedBy>
  <cp:revision>33</cp:revision>
  <dcterms:created xsi:type="dcterms:W3CDTF">2025-04-10T10:53:33Z</dcterms:created>
  <dcterms:modified xsi:type="dcterms:W3CDTF">2026-03-24T09:21:07Z</dcterms:modified>
</cp:coreProperties>
</file>