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3" r:id="rId4"/>
    <p:sldId id="272" r:id="rId5"/>
    <p:sldId id="259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75" r:id="rId15"/>
    <p:sldId id="267" r:id="rId16"/>
    <p:sldId id="268" r:id="rId17"/>
    <p:sldId id="269" r:id="rId18"/>
    <p:sldId id="270" r:id="rId19"/>
    <p:sldId id="276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B5"/>
    <a:srgbClr val="005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716"/>
  </p:normalViewPr>
  <p:slideViewPr>
    <p:cSldViewPr snapToGrid="0">
      <p:cViewPr>
        <p:scale>
          <a:sx n="107" d="100"/>
          <a:sy n="107" d="100"/>
        </p:scale>
        <p:origin x="744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32DE2-5C58-D342-905C-3036C47CFD12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0948B-EBC9-6A41-A99A-3FA4879C8F44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523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1F9CB-3E55-A65E-9879-BAFEFB635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EDD29C-0CCD-4208-03CB-0B10976323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E6C0B-D0B6-3FB2-CD0D-A9476DE8C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2570E-8F70-EB87-2F4E-B3038CDD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0948B-EBC9-6A41-A99A-3FA4879C8F44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90292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0948B-EBC9-6A41-A99A-3FA4879C8F44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944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0948B-EBC9-6A41-A99A-3FA4879C8F44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2191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0948B-EBC9-6A41-A99A-3FA4879C8F44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3730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0948B-EBC9-6A41-A99A-3FA4879C8F44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7433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7482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026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611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757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8729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1066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9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0174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90165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463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4252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826D29-C572-A847-8EF4-B68CED8E0A5D}" type="datetimeFigureOut">
              <a:rPr lang="en-RU" smtClean="0"/>
              <a:t>13.04.2026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3427B0-DC85-894E-A06F-D9C3A21875BC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550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library.ru/item.asp?id=82994178" TargetMode="Externa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library.ru/item.asp?selid=83186270&amp;id=83126368" TargetMode="Externa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3D9876-0DCD-5249-C3E0-1B7DC13079EE}"/>
              </a:ext>
            </a:extLst>
          </p:cNvPr>
          <p:cNvSpPr txBox="1"/>
          <p:nvPr/>
        </p:nvSpPr>
        <p:spPr>
          <a:xfrm>
            <a:off x="1667861" y="2091547"/>
            <a:ext cx="473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ПУБЛИЧНЫЙ ОТЧЕТ </a:t>
            </a:r>
            <a:br>
              <a:rPr lang="ru" sz="2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2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РООИ «РАДОСТЬ» 2025 ГОД</a:t>
            </a:r>
            <a:endParaRPr lang="en-RU" sz="24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13D8E-7DDA-671D-8109-922F32A32AD7}"/>
              </a:ext>
            </a:extLst>
          </p:cNvPr>
          <p:cNvSpPr txBox="1"/>
          <p:nvPr/>
        </p:nvSpPr>
        <p:spPr>
          <a:xfrm>
            <a:off x="1667861" y="2922544"/>
            <a:ext cx="6650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ПОМОЩЬ ЛЮДЯМ </a:t>
            </a:r>
            <a:br>
              <a:rPr lang="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МЕНТАЛЬНЫМИ ОСОБЕННОСТЯМИ</a:t>
            </a:r>
            <a:endParaRPr lang="en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C6BBA-4AAE-DDB7-3C71-11460337A5F7}"/>
              </a:ext>
            </a:extLst>
          </p:cNvPr>
          <p:cNvSpPr txBox="1"/>
          <p:nvPr/>
        </p:nvSpPr>
        <p:spPr>
          <a:xfrm>
            <a:off x="1667861" y="4082454"/>
            <a:ext cx="443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наша деятельность была направлена на систематизацию процессов профессиональной маршрутизации людей с ментальными особенностями.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016D20E-6310-A704-10A5-55D88388A6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3625" y="346730"/>
            <a:ext cx="1341316" cy="73730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040B3EA-1EEE-2BBF-F585-684EEAB35B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454229">
            <a:off x="5908547" y="2075822"/>
            <a:ext cx="2877322" cy="157176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6009389-D04A-7499-9575-65FB4B7434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4817" y="1110086"/>
            <a:ext cx="512535" cy="51253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D274CC1-50EF-C717-CAC4-5B90816C13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1578" y="4444891"/>
            <a:ext cx="228469" cy="228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D824C7-FAC5-5302-9CC1-1F3B47AEE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881085" y="579910"/>
            <a:ext cx="2262915" cy="45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4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133E48-A44B-67FA-4597-3747DE0D1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89B48E6E-E9DE-068E-8203-41713845BD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5133">
            <a:off x="-1532779" y="1646401"/>
            <a:ext cx="3334852" cy="182169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D56DC37-BEF8-286F-2074-3D2277810F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39DE87-4118-607D-DD7B-6D9AE0636145}"/>
              </a:ext>
            </a:extLst>
          </p:cNvPr>
          <p:cNvSpPr txBox="1"/>
          <p:nvPr/>
        </p:nvSpPr>
        <p:spPr>
          <a:xfrm>
            <a:off x="8659368" y="4687560"/>
            <a:ext cx="330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451538-38D2-4BE8-7F74-A996AFA0D88A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E791E1-CF4D-7F00-2149-82B68600B349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AE4987-5B78-A073-4686-66655F1A11C5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8B4376-0716-CC48-464D-A662E2D03833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B484F585-ECED-6118-77F9-14ED029A9A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7522" y="781957"/>
            <a:ext cx="512535" cy="51253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AA4EBAE-B114-C8B6-D11B-589658B469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9958" y="4426102"/>
            <a:ext cx="228469" cy="228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837B06-11D2-7267-43E2-F79B9B3D9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488" y="656800"/>
            <a:ext cx="7268512" cy="39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8BF57-16D7-B6ED-8B6F-7CDEC654A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C99A77-767A-753B-C91E-10B20DB110F3}"/>
              </a:ext>
            </a:extLst>
          </p:cNvPr>
          <p:cNvSpPr txBox="1"/>
          <p:nvPr/>
        </p:nvSpPr>
        <p:spPr>
          <a:xfrm>
            <a:off x="1667861" y="880083"/>
            <a:ext cx="683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ИНКЛЮЗИЯ С РАДОСТЬЮ</a:t>
            </a:r>
            <a:endParaRPr lang="en-RU" sz="20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8261C3F-33EE-BDEE-A168-2C6FAEE543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DDBA62-8548-6CF2-F613-343397BF16B7}"/>
              </a:ext>
            </a:extLst>
          </p:cNvPr>
          <p:cNvSpPr txBox="1"/>
          <p:nvPr/>
        </p:nvSpPr>
        <p:spPr>
          <a:xfrm>
            <a:off x="1675591" y="1251861"/>
            <a:ext cx="604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проекта является создание технологии интеграции людей с ментальными особенностями в социум.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F7C0FD-0C23-C6FA-4E14-38AEF80EF4A2}"/>
              </a:ext>
            </a:extLst>
          </p:cNvPr>
          <p:cNvSpPr txBox="1"/>
          <p:nvPr/>
        </p:nvSpPr>
        <p:spPr>
          <a:xfrm>
            <a:off x="1675591" y="1717505"/>
            <a:ext cx="6642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проекта участники с ментальными особенностями получили навыки решения социальных задач и ориентации в различных социальных контекстах: от театра до поликлиники и МФЦ. Также мы познакомили сотрудников различных государственных и частных организаций с людьми с ментальными особенностями с людьми с ментальными особенностями, а также проработали страхи и стереотипы.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BAA71-67E1-B954-C270-65ED29F61054}"/>
              </a:ext>
            </a:extLst>
          </p:cNvPr>
          <p:cNvSpPr txBox="1"/>
          <p:nvPr/>
        </p:nvSpPr>
        <p:spPr>
          <a:xfrm>
            <a:off x="1667862" y="2860960"/>
            <a:ext cx="213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УЧАСТНИКОВ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308EA-5965-F577-5648-2AF9383B8C5C}"/>
              </a:ext>
            </a:extLst>
          </p:cNvPr>
          <p:cNvSpPr txBox="1"/>
          <p:nvPr/>
        </p:nvSpPr>
        <p:spPr>
          <a:xfrm>
            <a:off x="4992951" y="2860960"/>
            <a:ext cx="332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СОТРУДНИКОВ ОРГАНИЗАЦИЙ ГОРОДА МОСКВЫ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E8B95-B603-2B25-08B6-462831E03AC7}"/>
              </a:ext>
            </a:extLst>
          </p:cNvPr>
          <p:cNvSpPr txBox="1"/>
          <p:nvPr/>
        </p:nvSpPr>
        <p:spPr>
          <a:xfrm>
            <a:off x="1675591" y="3289603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E9001-B442-4BA3-5E5C-4DB6A03D60AF}"/>
              </a:ext>
            </a:extLst>
          </p:cNvPr>
          <p:cNvSpPr txBox="1"/>
          <p:nvPr/>
        </p:nvSpPr>
        <p:spPr>
          <a:xfrm>
            <a:off x="1675591" y="3670761"/>
            <a:ext cx="1687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 мероприятий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D09B5-2082-A5B0-DB2F-54A482FD62BA}"/>
              </a:ext>
            </a:extLst>
          </p:cNvPr>
          <p:cNvSpPr txBox="1"/>
          <p:nvPr/>
        </p:nvSpPr>
        <p:spPr>
          <a:xfrm>
            <a:off x="3061940" y="3289603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F30628-92A1-EBE1-F8F5-313E22236C15}"/>
              </a:ext>
            </a:extLst>
          </p:cNvPr>
          <p:cNvSpPr txBox="1"/>
          <p:nvPr/>
        </p:nvSpPr>
        <p:spPr>
          <a:xfrm>
            <a:off x="3061940" y="3670761"/>
            <a:ext cx="1687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0E3C1-3348-A452-308E-A8B63DDF3959}"/>
              </a:ext>
            </a:extLst>
          </p:cNvPr>
          <p:cNvSpPr txBox="1"/>
          <p:nvPr/>
        </p:nvSpPr>
        <p:spPr>
          <a:xfrm>
            <a:off x="5018559" y="3289603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6A2260-4627-8007-9B2F-CC7ECB512805}"/>
              </a:ext>
            </a:extLst>
          </p:cNvPr>
          <p:cNvSpPr txBox="1"/>
          <p:nvPr/>
        </p:nvSpPr>
        <p:spPr>
          <a:xfrm>
            <a:off x="5018559" y="3670761"/>
            <a:ext cx="1687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просветительских мероприятий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BAC474-98CC-27D4-FF73-1012D4AE92FD}"/>
              </a:ext>
            </a:extLst>
          </p:cNvPr>
          <p:cNvSpPr txBox="1"/>
          <p:nvPr/>
        </p:nvSpPr>
        <p:spPr>
          <a:xfrm>
            <a:off x="6591722" y="3289603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37B89D-94D6-1BCB-39A4-8DC3CF16A2A8}"/>
              </a:ext>
            </a:extLst>
          </p:cNvPr>
          <p:cNvSpPr txBox="1"/>
          <p:nvPr/>
        </p:nvSpPr>
        <p:spPr>
          <a:xfrm>
            <a:off x="6591722" y="3670761"/>
            <a:ext cx="1687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EA2F03-6D59-E0AA-2648-1081CD9C7A90}"/>
              </a:ext>
            </a:extLst>
          </p:cNvPr>
          <p:cNvSpPr txBox="1"/>
          <p:nvPr/>
        </p:nvSpPr>
        <p:spPr>
          <a:xfrm>
            <a:off x="1675591" y="4283671"/>
            <a:ext cx="604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Опубликовано методическое пособие, описывающее технологию включения лиц с ментальными особенностями в социум.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77118A-B87D-759E-4E6B-7D91F582572E}"/>
              </a:ext>
            </a:extLst>
          </p:cNvPr>
          <p:cNvSpPr txBox="1"/>
          <p:nvPr/>
        </p:nvSpPr>
        <p:spPr>
          <a:xfrm>
            <a:off x="8650224" y="4687560"/>
            <a:ext cx="339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2A9F22-7A11-CDBB-613E-CEA1408865C1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F0FB265-3948-FA1E-B3D8-17E45CD3FE0F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5264B3-81A5-E174-9F90-B3470F87412D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9A06A86-941D-E49A-A0F6-AC8ABEE9CD04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7612EC-D049-E0B2-21A6-550DEDFD2D50}"/>
              </a:ext>
            </a:extLst>
          </p:cNvPr>
          <p:cNvCxnSpPr>
            <a:cxnSpLocks/>
          </p:cNvCxnSpPr>
          <p:nvPr/>
        </p:nvCxnSpPr>
        <p:spPr>
          <a:xfrm>
            <a:off x="1779638" y="2810683"/>
            <a:ext cx="257720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D3FFE8-F92B-94FF-AC78-6DA482F484D3}"/>
              </a:ext>
            </a:extLst>
          </p:cNvPr>
          <p:cNvCxnSpPr>
            <a:cxnSpLocks/>
          </p:cNvCxnSpPr>
          <p:nvPr/>
        </p:nvCxnSpPr>
        <p:spPr>
          <a:xfrm>
            <a:off x="1779638" y="4191248"/>
            <a:ext cx="257720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CA9B35-329A-0712-3288-A603F69EE3DC}"/>
              </a:ext>
            </a:extLst>
          </p:cNvPr>
          <p:cNvCxnSpPr>
            <a:cxnSpLocks/>
          </p:cNvCxnSpPr>
          <p:nvPr/>
        </p:nvCxnSpPr>
        <p:spPr>
          <a:xfrm>
            <a:off x="5082988" y="2810683"/>
            <a:ext cx="341791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966FD6-A074-0197-36EE-A95731F139DD}"/>
              </a:ext>
            </a:extLst>
          </p:cNvPr>
          <p:cNvCxnSpPr>
            <a:cxnSpLocks/>
          </p:cNvCxnSpPr>
          <p:nvPr/>
        </p:nvCxnSpPr>
        <p:spPr>
          <a:xfrm>
            <a:off x="5082988" y="4182283"/>
            <a:ext cx="341791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50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27BE1-102D-B98D-460C-273212F17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B14562-A80A-9CD1-A897-8CEFD5A4BB02}"/>
              </a:ext>
            </a:extLst>
          </p:cNvPr>
          <p:cNvSpPr txBox="1"/>
          <p:nvPr/>
        </p:nvSpPr>
        <p:spPr>
          <a:xfrm>
            <a:off x="1667861" y="880083"/>
            <a:ext cx="683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МАМ, Я НА РАБОТУ</a:t>
            </a:r>
            <a:endParaRPr lang="en-RU" sz="20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3B14D1-A34B-36E0-ABE4-51BA1D8809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4AEB52-8377-1873-2CC6-E290BF41B79A}"/>
              </a:ext>
            </a:extLst>
          </p:cNvPr>
          <p:cNvSpPr txBox="1"/>
          <p:nvPr/>
        </p:nvSpPr>
        <p:spPr>
          <a:xfrm>
            <a:off x="1675591" y="1251861"/>
            <a:ext cx="604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направлен на улучшение качества жизни московских семей, в которых есть взрослые члены семей с ментальными особенностями.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2BBD1-8118-D64A-2E2D-AA27501E0322}"/>
              </a:ext>
            </a:extLst>
          </p:cNvPr>
          <p:cNvSpPr txBox="1"/>
          <p:nvPr/>
        </p:nvSpPr>
        <p:spPr>
          <a:xfrm>
            <a:off x="1675591" y="1735435"/>
            <a:ext cx="664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 с ментальными особенностями получили социально-трудовые навыки, необходимые для успешной работы как на открытом рынке труда, так и в условиях социального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Семьи людей с ментальными особенностями получили консультационную поддержку от специалистов сопровождения РООИ «Радость».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0A8BA-0DAF-6E89-A2EF-9E5213329F34}"/>
              </a:ext>
            </a:extLst>
          </p:cNvPr>
          <p:cNvSpPr txBox="1"/>
          <p:nvPr/>
        </p:nvSpPr>
        <p:spPr>
          <a:xfrm>
            <a:off x="1675591" y="2646081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D78D60-73AB-0BA6-7261-69B12FB28C2A}"/>
              </a:ext>
            </a:extLst>
          </p:cNvPr>
          <p:cNvSpPr txBox="1"/>
          <p:nvPr/>
        </p:nvSpPr>
        <p:spPr>
          <a:xfrm>
            <a:off x="1675591" y="3018069"/>
            <a:ext cx="1896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с ментальными особенностями было трудоустроено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97A91-4B69-40BB-6ABE-E42CAEF5D6DD}"/>
              </a:ext>
            </a:extLst>
          </p:cNvPr>
          <p:cNvSpPr txBox="1"/>
          <p:nvPr/>
        </p:nvSpPr>
        <p:spPr>
          <a:xfrm>
            <a:off x="3572408" y="2656131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2237E-DDEB-6D2F-5FCB-221E25B36440}"/>
              </a:ext>
            </a:extLst>
          </p:cNvPr>
          <p:cNvSpPr txBox="1"/>
          <p:nvPr/>
        </p:nvSpPr>
        <p:spPr>
          <a:xfrm>
            <a:off x="3572408" y="3009103"/>
            <a:ext cx="30635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 с ментальными особенностями продолжают быть вовлечены в трудовую деятельность </a:t>
            </a:r>
            <a:r>
              <a:rPr lang="ru" sz="1000" dirty="0">
                <a:latin typeface="Arial" panose="020B0604020202020204" pitchFamily="34" charset="0"/>
                <a:cs typeface="Arial" panose="020B0604020202020204" pitchFamily="34" charset="0"/>
              </a:rPr>
              <a:t>и продолжают посещать интеграционные мастерские в формате социальной занятости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F485B-E08A-62FE-57E8-00E79B872C8F}"/>
              </a:ext>
            </a:extLst>
          </p:cNvPr>
          <p:cNvSpPr txBox="1"/>
          <p:nvPr/>
        </p:nvSpPr>
        <p:spPr>
          <a:xfrm>
            <a:off x="6788365" y="2664011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0032F-7E17-0A56-3074-E226CDB095DB}"/>
              </a:ext>
            </a:extLst>
          </p:cNvPr>
          <p:cNvSpPr txBox="1"/>
          <p:nvPr/>
        </p:nvSpPr>
        <p:spPr>
          <a:xfrm>
            <a:off x="6788365" y="3035999"/>
            <a:ext cx="1712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получила поддержку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A87F77-0707-DE56-F93F-914AC5E85162}"/>
              </a:ext>
            </a:extLst>
          </p:cNvPr>
          <p:cNvSpPr txBox="1"/>
          <p:nvPr/>
        </p:nvSpPr>
        <p:spPr>
          <a:xfrm>
            <a:off x="1667861" y="3849290"/>
            <a:ext cx="1392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1000+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D4240-7C6C-01B9-A2EB-59DFE182ABE4}"/>
              </a:ext>
            </a:extLst>
          </p:cNvPr>
          <p:cNvSpPr txBox="1"/>
          <p:nvPr/>
        </p:nvSpPr>
        <p:spPr>
          <a:xfrm>
            <a:off x="1695202" y="4203138"/>
            <a:ext cx="4221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человек, наблюдая за проектом, познакомились с положительным опытом интеграции людей с ментальными особенностями в трудовую жизнь общества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F0CEE9-531D-3A63-8440-BA2DF5FCAF73}"/>
              </a:ext>
            </a:extLst>
          </p:cNvPr>
          <p:cNvSpPr txBox="1"/>
          <p:nvPr/>
        </p:nvSpPr>
        <p:spPr>
          <a:xfrm>
            <a:off x="6788365" y="4203138"/>
            <a:ext cx="2237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000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Опубликовано </a:t>
            </a:r>
            <a:r>
              <a:rPr lang="ru" sz="10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методическое пособие</a:t>
            </a:r>
            <a:r>
              <a:rPr lang="ru" sz="1000" dirty="0">
                <a:latin typeface="Arial" panose="020B0604020202020204" pitchFamily="34" charset="0"/>
                <a:cs typeface="Arial" panose="020B0604020202020204" pitchFamily="34" charset="0"/>
              </a:rPr>
              <a:t> для специалистов сопровождения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82B1FA-2ADA-5E1A-F5DE-8D4C199BB15A}"/>
              </a:ext>
            </a:extLst>
          </p:cNvPr>
          <p:cNvSpPr txBox="1"/>
          <p:nvPr/>
        </p:nvSpPr>
        <p:spPr>
          <a:xfrm>
            <a:off x="8659368" y="4687560"/>
            <a:ext cx="330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AC7F62-3D68-BB38-2C24-99DB452681CD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5C72DB9-52C6-5B2A-2A29-166BC0530244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5EBE40-49D1-FCB9-4CA2-BE0DD6CA5237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A7FDB3-A4A5-59FF-299E-DDB0B0B6BA0C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F0CD10-9AA1-3B8A-BC40-DE7B2F3DDA18}"/>
              </a:ext>
            </a:extLst>
          </p:cNvPr>
          <p:cNvCxnSpPr>
            <a:cxnSpLocks/>
          </p:cNvCxnSpPr>
          <p:nvPr/>
        </p:nvCxnSpPr>
        <p:spPr>
          <a:xfrm>
            <a:off x="3446410" y="2805953"/>
            <a:ext cx="0" cy="1043337"/>
          </a:xfrm>
          <a:prstGeom prst="line">
            <a:avLst/>
          </a:prstGeom>
          <a:ln w="9525">
            <a:solidFill>
              <a:srgbClr val="0062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45B739-8D74-66F0-56CD-C94AB53AE31A}"/>
              </a:ext>
            </a:extLst>
          </p:cNvPr>
          <p:cNvCxnSpPr>
            <a:cxnSpLocks/>
          </p:cNvCxnSpPr>
          <p:nvPr/>
        </p:nvCxnSpPr>
        <p:spPr>
          <a:xfrm>
            <a:off x="6530269" y="2805953"/>
            <a:ext cx="0" cy="1043337"/>
          </a:xfrm>
          <a:prstGeom prst="line">
            <a:avLst/>
          </a:prstGeom>
          <a:ln w="9525">
            <a:solidFill>
              <a:srgbClr val="0062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F0E15D-3A02-BF84-0D71-33D2C19CA206}"/>
              </a:ext>
            </a:extLst>
          </p:cNvPr>
          <p:cNvCxnSpPr>
            <a:cxnSpLocks/>
          </p:cNvCxnSpPr>
          <p:nvPr/>
        </p:nvCxnSpPr>
        <p:spPr>
          <a:xfrm>
            <a:off x="6530269" y="4310955"/>
            <a:ext cx="0" cy="398947"/>
          </a:xfrm>
          <a:prstGeom prst="line">
            <a:avLst/>
          </a:prstGeom>
          <a:ln w="9525">
            <a:solidFill>
              <a:srgbClr val="0062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1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DA6F6-F652-2EC8-0BC7-5AAD889F7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25C3B-8223-96B3-8CE3-9A01AA36D2E6}"/>
              </a:ext>
            </a:extLst>
          </p:cNvPr>
          <p:cNvSpPr txBox="1"/>
          <p:nvPr/>
        </p:nvSpPr>
        <p:spPr>
          <a:xfrm>
            <a:off x="1667861" y="880083"/>
            <a:ext cx="683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 ВОЗМОЖНОСТЕЙ</a:t>
            </a:r>
            <a:endParaRPr lang="en-RU" sz="20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00D828-24CA-EF4C-3C36-FD675F2312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77C003-FD75-FCF5-C044-A0CBBEA3255D}"/>
              </a:ext>
            </a:extLst>
          </p:cNvPr>
          <p:cNvSpPr txBox="1"/>
          <p:nvPr/>
        </p:nvSpPr>
        <p:spPr>
          <a:xfrm>
            <a:off x="1675591" y="1251861"/>
            <a:ext cx="6042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стартовал проект «Среда возможностей».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4794C-227F-4796-0AC0-9FDDBC8BEFBA}"/>
              </a:ext>
            </a:extLst>
          </p:cNvPr>
          <p:cNvSpPr txBox="1"/>
          <p:nvPr/>
        </p:nvSpPr>
        <p:spPr>
          <a:xfrm>
            <a:off x="1675591" y="1597785"/>
            <a:ext cx="6642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 создание инклюзивной среды, способствующей профессиональной социализации студентов средних специальных профессиональных образовательных организаций с интеллектуальными нарушениями и расстройствами аутистического спектра, а также преодоление барьеров, затрудняющих этот процесс.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A3AB3-7CE0-FADB-4D87-FE98623F6072}"/>
              </a:ext>
            </a:extLst>
          </p:cNvPr>
          <p:cNvSpPr txBox="1"/>
          <p:nvPr/>
        </p:nvSpPr>
        <p:spPr>
          <a:xfrm>
            <a:off x="1667862" y="2372143"/>
            <a:ext cx="4290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ПРОЕКТА: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A1328D-01D2-E737-2646-2D9F82591FFB}"/>
              </a:ext>
            </a:extLst>
          </p:cNvPr>
          <p:cNvSpPr txBox="1"/>
          <p:nvPr/>
        </p:nvSpPr>
        <p:spPr>
          <a:xfrm>
            <a:off x="1667861" y="2628437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5A6949-D582-5BB8-D42D-4DA6556EC0B0}"/>
              </a:ext>
            </a:extLst>
          </p:cNvPr>
          <p:cNvSpPr txBox="1"/>
          <p:nvPr/>
        </p:nvSpPr>
        <p:spPr>
          <a:xfrm>
            <a:off x="1667860" y="2983731"/>
            <a:ext cx="331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колледжей с ментальными особенностями стали участниками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A3723-F13B-F16E-485B-518358EB77C9}"/>
              </a:ext>
            </a:extLst>
          </p:cNvPr>
          <p:cNvSpPr txBox="1"/>
          <p:nvPr/>
        </p:nvSpPr>
        <p:spPr>
          <a:xfrm>
            <a:off x="5618228" y="2628437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FAECB-685F-011D-B39C-889A928AA541}"/>
              </a:ext>
            </a:extLst>
          </p:cNvPr>
          <p:cNvSpPr txBox="1"/>
          <p:nvPr/>
        </p:nvSpPr>
        <p:spPr>
          <a:xfrm>
            <a:off x="5665663" y="2983731"/>
            <a:ext cx="3045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Трудоустроено выпускников колледжей с ментальными особенностями;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41942-2FDB-AD40-3B39-84EF142D51F2}"/>
              </a:ext>
            </a:extLst>
          </p:cNvPr>
          <p:cNvSpPr txBox="1"/>
          <p:nvPr/>
        </p:nvSpPr>
        <p:spPr>
          <a:xfrm>
            <a:off x="1667861" y="3460240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8CA22-FD61-2251-9EFD-46E6BC9BEF33}"/>
              </a:ext>
            </a:extLst>
          </p:cNvPr>
          <p:cNvSpPr txBox="1"/>
          <p:nvPr/>
        </p:nvSpPr>
        <p:spPr>
          <a:xfrm>
            <a:off x="1667861" y="3816937"/>
            <a:ext cx="376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нацеленных на повышение квалификации специалистов сопровождения, проведено в рамках проекта;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7B4BB-424D-E031-4F09-E187EA6093D6}"/>
              </a:ext>
            </a:extLst>
          </p:cNvPr>
          <p:cNvSpPr txBox="1"/>
          <p:nvPr/>
        </p:nvSpPr>
        <p:spPr>
          <a:xfrm>
            <a:off x="5611257" y="3460240"/>
            <a:ext cx="73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BFDC10-664B-C923-6FF2-2400ED5DF6D0}"/>
              </a:ext>
            </a:extLst>
          </p:cNvPr>
          <p:cNvSpPr txBox="1"/>
          <p:nvPr/>
        </p:nvSpPr>
        <p:spPr>
          <a:xfrm>
            <a:off x="5665663" y="3816937"/>
            <a:ext cx="2902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получили индивидуальную консультацию психолога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60B9E8-BC0F-6563-3240-33AB07CE0DC5}"/>
              </a:ext>
            </a:extLst>
          </p:cNvPr>
          <p:cNvSpPr txBox="1"/>
          <p:nvPr/>
        </p:nvSpPr>
        <p:spPr>
          <a:xfrm>
            <a:off x="1675590" y="4373631"/>
            <a:ext cx="708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РАЗРАБОТАНА ТЕХНОЛОГИЯ СОЗДАНИЯ ИНКЛЮЗИВНОЙ СРЕДЫ.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FCC79-A052-1188-1E20-C44E1A36EFB2}"/>
              </a:ext>
            </a:extLst>
          </p:cNvPr>
          <p:cNvSpPr txBox="1"/>
          <p:nvPr/>
        </p:nvSpPr>
        <p:spPr>
          <a:xfrm>
            <a:off x="8639381" y="4687560"/>
            <a:ext cx="350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17EC99-1AB2-0F69-17B5-6E1BC3039A82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D32DF4F-2CA7-1AF9-31CD-4C5A2F9A073B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BF27E0-5219-DB6D-7720-FD0A84D8DCCC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F5C8DF-CAAD-72E8-096A-1D6E9A3EC02E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783F60-D1B6-48EB-6035-DDEB4F2B04E5}"/>
              </a:ext>
            </a:extLst>
          </p:cNvPr>
          <p:cNvCxnSpPr>
            <a:cxnSpLocks/>
          </p:cNvCxnSpPr>
          <p:nvPr/>
        </p:nvCxnSpPr>
        <p:spPr>
          <a:xfrm>
            <a:off x="1779638" y="3453476"/>
            <a:ext cx="349645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6B3C34-5FEE-30EF-2A1A-DE04395E2CE6}"/>
              </a:ext>
            </a:extLst>
          </p:cNvPr>
          <p:cNvCxnSpPr>
            <a:cxnSpLocks/>
          </p:cNvCxnSpPr>
          <p:nvPr/>
        </p:nvCxnSpPr>
        <p:spPr>
          <a:xfrm>
            <a:off x="1779638" y="4276436"/>
            <a:ext cx="349645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1EB5B6-F8C2-F776-F24F-2262647598D7}"/>
              </a:ext>
            </a:extLst>
          </p:cNvPr>
          <p:cNvCxnSpPr>
            <a:cxnSpLocks/>
          </p:cNvCxnSpPr>
          <p:nvPr/>
        </p:nvCxnSpPr>
        <p:spPr>
          <a:xfrm>
            <a:off x="5738990" y="3453476"/>
            <a:ext cx="267349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58456FF-8B13-7626-D0B6-4EA80D040700}"/>
              </a:ext>
            </a:extLst>
          </p:cNvPr>
          <p:cNvCxnSpPr>
            <a:cxnSpLocks/>
          </p:cNvCxnSpPr>
          <p:nvPr/>
        </p:nvCxnSpPr>
        <p:spPr>
          <a:xfrm>
            <a:off x="5738990" y="4276436"/>
            <a:ext cx="2682634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3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068AE-8869-126C-D2D7-8484D9D0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DCA3A7BB-C6E9-80A1-1257-F6DFC9B2D5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5133">
            <a:off x="-1532779" y="1646401"/>
            <a:ext cx="3334852" cy="182169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3FC7C03-2700-E36D-E773-E73BD27E6F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58483D-DABD-A572-DF7C-E6795E6DE8EB}"/>
              </a:ext>
            </a:extLst>
          </p:cNvPr>
          <p:cNvSpPr txBox="1"/>
          <p:nvPr/>
        </p:nvSpPr>
        <p:spPr>
          <a:xfrm>
            <a:off x="8734308" y="4687560"/>
            <a:ext cx="25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BAFF74-42CC-96DF-B8B9-326D0A087A0A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462048-7D60-683A-3ABE-D13BAD5030D2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09E0AA-D88C-D4C3-3D58-53F18C585C13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C0F91C-105E-13BE-9CB6-509AFA7FDF91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5387C2DC-56AB-FB10-B5A0-4542B7BB00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7522" y="781957"/>
            <a:ext cx="512535" cy="51253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3D3A2B2-BD94-286E-4F50-4B04F58592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9958" y="4426102"/>
            <a:ext cx="228469" cy="228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7401CF-117F-9BC2-53EE-730AA40E6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488" y="665312"/>
            <a:ext cx="7276699" cy="39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0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A55B5-2028-75F5-F645-037744698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7EC3407-DC4C-F0D8-FA93-8DF70E4161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1EFC0D-6DD6-F6FE-F923-B2178FBE0B55}"/>
              </a:ext>
            </a:extLst>
          </p:cNvPr>
          <p:cNvSpPr txBox="1"/>
          <p:nvPr/>
        </p:nvSpPr>
        <p:spPr>
          <a:xfrm>
            <a:off x="1667861" y="969733"/>
            <a:ext cx="704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ИСПОЛНЕНИИ СМЕТЫ ДОХОДОВ И РАСХОДОВ </a:t>
            </a:r>
            <a:b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РЕГИОНАЛЬНОЙ ОБЩЕСТВЕННОЙ ОРГАНИЗАЦИИ ПОДДЕРЖКИ ИНВАЛИДОВ «РАДОСТЬ» ЗА 2025 ГОД (ТЫС. РУБ.) </a:t>
            </a:r>
            <a:endParaRPr lang="en-RU" sz="14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4">
            <a:extLst>
              <a:ext uri="{FF2B5EF4-FFF2-40B4-BE49-F238E27FC236}">
                <a16:creationId xmlns:a16="http://schemas.microsoft.com/office/drawing/2014/main" id="{0F5226D4-B66A-3D70-65BA-BC607FF8F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76025"/>
              </p:ext>
            </p:extLst>
          </p:nvPr>
        </p:nvGraphicFramePr>
        <p:xfrm>
          <a:off x="1776013" y="1602658"/>
          <a:ext cx="6748552" cy="307857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018077">
                  <a:extLst>
                    <a:ext uri="{9D8B030D-6E8A-4147-A177-3AD203B41FA5}">
                      <a16:colId xmlns:a16="http://schemas.microsoft.com/office/drawing/2014/main" val="4111677790"/>
                    </a:ext>
                  </a:extLst>
                </a:gridCol>
                <a:gridCol w="1730475">
                  <a:extLst>
                    <a:ext uri="{9D8B030D-6E8A-4147-A177-3AD203B41FA5}">
                      <a16:colId xmlns:a16="http://schemas.microsoft.com/office/drawing/2014/main" val="4229161483"/>
                    </a:ext>
                  </a:extLst>
                </a:gridCol>
              </a:tblGrid>
              <a:tr h="518118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Остатки целевых денежных средств на начало года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13564072,82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291812"/>
                  </a:ext>
                </a:extLst>
              </a:tr>
              <a:tr h="21815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Пожертвования физических лиц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7 784,10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105436"/>
                  </a:ext>
                </a:extLst>
              </a:tr>
              <a:tr h="28913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Пожертвования физических лиц на реализацию программы «Становление»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3 150 081,00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582240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Грант ФПГ "Инклюзия с радостью"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2 018 286,00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233054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Грант ДТСЗН "Мам, я на работу"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3 815 400,00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65953"/>
                  </a:ext>
                </a:extLst>
              </a:tr>
              <a:tr h="230609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ЦФ за счет прибыли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t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4 572 521,72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188520"/>
                  </a:ext>
                </a:extLst>
              </a:tr>
              <a:tr h="225133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ДОХОДЫ, всего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58 359 465,48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745182"/>
                  </a:ext>
                </a:extLst>
              </a:tr>
              <a:tr h="15634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Грант БФ "Абсолют-помощь" "Среда возможностей"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2 374 848,00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021474"/>
                  </a:ext>
                </a:extLst>
              </a:tr>
              <a:tr h="17452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Добровольные пожертвования физических лиц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47 000,00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261772"/>
                  </a:ext>
                </a:extLst>
              </a:tr>
              <a:tr h="43017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Социальная поддержка инвалидов </a:t>
                      </a:r>
                    </a:p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(социально-трудовая адаптация инвалидов с ИН)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44 566 427,10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999990"/>
                  </a:ext>
                </a:extLst>
              </a:tr>
              <a:tr h="174524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ЦФ за счет прибыли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3 130 554,00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381930"/>
                  </a:ext>
                </a:extLst>
              </a:tr>
              <a:tr h="15634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Иное (приносящая доход деятельность)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8 240 636,38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574"/>
                  </a:ext>
                </a:extLst>
              </a:tr>
              <a:tr h="109782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РАСХОДЫ, всего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66 547 006,38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092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08DE2DE-A174-B30D-B0CD-26D6F94C3B7B}"/>
              </a:ext>
            </a:extLst>
          </p:cNvPr>
          <p:cNvSpPr txBox="1"/>
          <p:nvPr/>
        </p:nvSpPr>
        <p:spPr>
          <a:xfrm>
            <a:off x="8639381" y="4687560"/>
            <a:ext cx="350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31A00D-EAF3-7D39-FCD3-8A0DC0A710F8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E67DA6-7808-373C-5C50-0228CAE35FFD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61348A-DE6C-082A-A095-730F0050C608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5C84ED-E180-6AB6-027B-A08A445177B1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47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93CF62-D1CE-E763-9E25-80B7C8C2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CB8E165-AF5C-A8F6-434C-68D587CD26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12C7B5-9E95-06A5-42C9-B93C416E0119}"/>
              </a:ext>
            </a:extLst>
          </p:cNvPr>
          <p:cNvSpPr txBox="1"/>
          <p:nvPr/>
        </p:nvSpPr>
        <p:spPr>
          <a:xfrm>
            <a:off x="1667861" y="969733"/>
            <a:ext cx="704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ИСПОЛНЕНИИ СМЕТЫ ДОХОДОВ И РАСХОДОВ </a:t>
            </a:r>
            <a:b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РЕГИОНАЛЬНОЙ ОБЩЕСТВЕННОЙ ОРГАНИЗАЦИИ ПОДДЕРЖКИ ИНВАЛИДОВ «РАДОСТЬ» ЗА 2025 ГОД (ТЫС. РУБ.) </a:t>
            </a:r>
            <a:endParaRPr lang="en-RU" sz="14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DD1D72F2-0134-0D66-71DE-2451064EC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47952"/>
              </p:ext>
            </p:extLst>
          </p:nvPr>
        </p:nvGraphicFramePr>
        <p:xfrm>
          <a:off x="1782461" y="1964870"/>
          <a:ext cx="6535582" cy="272415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972300">
                  <a:extLst>
                    <a:ext uri="{9D8B030D-6E8A-4147-A177-3AD203B41FA5}">
                      <a16:colId xmlns:a16="http://schemas.microsoft.com/office/drawing/2014/main" val="2003932235"/>
                    </a:ext>
                  </a:extLst>
                </a:gridCol>
                <a:gridCol w="1563282">
                  <a:extLst>
                    <a:ext uri="{9D8B030D-6E8A-4147-A177-3AD203B41FA5}">
                      <a16:colId xmlns:a16="http://schemas.microsoft.com/office/drawing/2014/main" val="2831803317"/>
                    </a:ext>
                  </a:extLst>
                </a:gridCol>
              </a:tblGrid>
              <a:tr h="292856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поддержка инвалидов (социально-трудовая адаптация инвалидов с ИН), в том числе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48 853 215,92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195409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виды поддержки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23 499 512,69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979959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т.ч.: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497031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труда инвалидов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18 059 877,57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806086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страховых взносов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5 439 635,12</a:t>
                      </a:r>
                      <a:endParaRPr lang="ru-RU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289692"/>
                  </a:ext>
                </a:extLst>
              </a:tr>
              <a:tr h="344200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труда штатных специалистов (тьюторы, психологи, организаторы мероприятий, методисты), занятых в социальной сфере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14 069 752,44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430414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услуг привлеченных специалистов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949 660,00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066800"/>
                  </a:ext>
                </a:extLst>
              </a:tr>
              <a:tr h="236818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средства, материалы для организации рабочих мест для  инвалидов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3 610 793,46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16887"/>
                  </a:ext>
                </a:extLst>
              </a:tr>
              <a:tr h="230519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Распространение информации об организации: продвижение, рассылки и др.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291 492,00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170406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Командировки, обучение специалистов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284254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платежи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368 584,14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926038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взносы (штатные специалисты и ГПХ)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4 249 065,24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257993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Резервы по предстоящим отпускам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2 162 940,09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827499"/>
                  </a:ext>
                </a:extLst>
              </a:tr>
              <a:tr h="154732">
                <a:tc>
                  <a:txBody>
                    <a:bodyPr/>
                    <a:lstStyle/>
                    <a:p>
                      <a:pPr marL="144000" lvl="1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благополучателей-инвалидов в 2025 году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4371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9C7927-B192-0EBB-1E94-813C16D581AC}"/>
              </a:ext>
            </a:extLst>
          </p:cNvPr>
          <p:cNvSpPr txBox="1"/>
          <p:nvPr/>
        </p:nvSpPr>
        <p:spPr>
          <a:xfrm>
            <a:off x="8639381" y="4687560"/>
            <a:ext cx="350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8CCCFE-574E-EA76-0D09-0C91C2755E7E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4061025-93CF-0A12-D593-A2EB76E88CFB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9041C-1FB5-F2D4-09B4-B237D108EECD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FB27FC-616B-583C-2FDF-EF4859D79597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65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20775E-F430-4E62-A8B5-B28521A43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7726436-0659-C860-2462-E3929AA046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548290-A7BD-2D2B-6C25-024FDFCE28C5}"/>
              </a:ext>
            </a:extLst>
          </p:cNvPr>
          <p:cNvSpPr txBox="1"/>
          <p:nvPr/>
        </p:nvSpPr>
        <p:spPr>
          <a:xfrm>
            <a:off x="1667861" y="969733"/>
            <a:ext cx="704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ИСПОЛНЕНИИ СМЕТЫ ДОХОДОВ И РАСХОДОВ </a:t>
            </a:r>
            <a:b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РЕГИОНАЛЬНОЙ ОБЩЕСТВЕННОЙ ОРГАНИЗАЦИИ ПОДДЕРЖКИ ИНВАЛИДОВ «РАДОСТЬ» ЗА 2025 ГОД (ТЫС. РУБ.) </a:t>
            </a:r>
            <a:endParaRPr lang="en-RU" sz="14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D121AEC-63BD-CEBC-9747-7287D7CC5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15876"/>
              </p:ext>
            </p:extLst>
          </p:nvPr>
        </p:nvGraphicFramePr>
        <p:xfrm>
          <a:off x="1779637" y="1985746"/>
          <a:ext cx="6538405" cy="2625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9150">
                  <a:extLst>
                    <a:ext uri="{9D8B030D-6E8A-4147-A177-3AD203B41FA5}">
                      <a16:colId xmlns:a16="http://schemas.microsoft.com/office/drawing/2014/main" val="449616938"/>
                    </a:ext>
                  </a:extLst>
                </a:gridCol>
                <a:gridCol w="1799255">
                  <a:extLst>
                    <a:ext uri="{9D8B030D-6E8A-4147-A177-3AD203B41FA5}">
                      <a16:colId xmlns:a16="http://schemas.microsoft.com/office/drawing/2014/main" val="1502789105"/>
                    </a:ext>
                  </a:extLst>
                </a:gridCol>
              </a:tblGrid>
              <a:tr h="381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Пожертвования Михеева А.И. на уставную деятельность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3 150 081,00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405350"/>
                  </a:ext>
                </a:extLst>
              </a:tr>
              <a:tr h="257758">
                <a:tc>
                  <a:txBody>
                    <a:bodyPr/>
                    <a:lstStyle/>
                    <a:p>
                      <a:pPr marL="0" lvl="2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согласно бюджету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algn="l" fontAlgn="t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3 150 081,00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242542"/>
                  </a:ext>
                </a:extLst>
              </a:tr>
              <a:tr h="285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 ФПГ "Инклюзия с радостью"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2 018 286,00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272813"/>
                  </a:ext>
                </a:extLst>
              </a:tr>
              <a:tr h="257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согласно бюджету гранта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2 017 536,00</a:t>
                      </a:r>
                      <a:endParaRPr lang="ru-RU" sz="1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6272968"/>
                  </a:ext>
                </a:extLst>
              </a:tr>
              <a:tr h="257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 неиспользованных средств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76897"/>
                  </a:ext>
                </a:extLst>
              </a:tr>
              <a:tr h="285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 ДТСЗН "Мам, я на работу" 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3 815 400,00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696094"/>
                  </a:ext>
                </a:extLst>
              </a:tr>
              <a:tr h="257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согласно бюджету гранта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3 815 400,00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948551"/>
                  </a:ext>
                </a:extLst>
              </a:tr>
              <a:tr h="38163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 "Абсолют-помощь" "Среда возможностей"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989 520,00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298562"/>
                  </a:ext>
                </a:extLst>
              </a:tr>
              <a:tr h="260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согласно бюджету гранта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989 520,00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608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5F219B-1C04-09BD-5816-C79C814589BD}"/>
              </a:ext>
            </a:extLst>
          </p:cNvPr>
          <p:cNvSpPr txBox="1"/>
          <p:nvPr/>
        </p:nvSpPr>
        <p:spPr>
          <a:xfrm>
            <a:off x="8639381" y="4687560"/>
            <a:ext cx="350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6533FC-B4A4-DC65-E659-7644C5181AED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D0D2640-0FD1-46A3-4CBE-D51202A588CE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788A6-C1B0-54E1-16B0-F383A345B33C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F8975D-B6C0-11C2-6D28-0D9D79893225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4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80021E-AFF7-6F68-7CE8-38FD9608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6FF62B6-F5B3-6565-F20A-37F3760EC5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0A43C3-A5A7-8C48-0E58-7892EF5CCC79}"/>
              </a:ext>
            </a:extLst>
          </p:cNvPr>
          <p:cNvSpPr txBox="1"/>
          <p:nvPr/>
        </p:nvSpPr>
        <p:spPr>
          <a:xfrm>
            <a:off x="1667861" y="969733"/>
            <a:ext cx="704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ОБ ИСПОЛНЕНИИ СМЕТЫ ДОХОДОВ И РАСХОДОВ </a:t>
            </a:r>
            <a:b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РЕГИОНАЛЬНОЙ ОБЩЕСТВЕННОЙ ОРГАНИЗАЦИИ ПОДДЕРЖКИ ИНВАЛИДОВ «РАДОСТЬ» ЗА 2025 ГОД (ТЫС. РУБ.) </a:t>
            </a:r>
            <a:endParaRPr lang="en-RU" sz="14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BB00893-FC3B-5D30-CA41-7D0BFA98E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59256"/>
              </p:ext>
            </p:extLst>
          </p:nvPr>
        </p:nvGraphicFramePr>
        <p:xfrm>
          <a:off x="1789471" y="2038692"/>
          <a:ext cx="6528571" cy="2579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4056">
                  <a:extLst>
                    <a:ext uri="{9D8B030D-6E8A-4147-A177-3AD203B41FA5}">
                      <a16:colId xmlns:a16="http://schemas.microsoft.com/office/drawing/2014/main" val="2350653408"/>
                    </a:ext>
                  </a:extLst>
                </a:gridCol>
                <a:gridCol w="1144515">
                  <a:extLst>
                    <a:ext uri="{9D8B030D-6E8A-4147-A177-3AD203B41FA5}">
                      <a16:colId xmlns:a16="http://schemas.microsoft.com/office/drawing/2014/main" val="2939104551"/>
                    </a:ext>
                  </a:extLst>
                </a:gridCol>
              </a:tblGrid>
              <a:tr h="182356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АХР, в том числе: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7 720 503,46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26981"/>
                  </a:ext>
                </a:extLst>
              </a:tr>
              <a:tr h="305098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 АУП (с НДФЛ и страховыми взносами)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5 409 013,70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589837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услуг ГПХ, самозанятые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304 970,00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05795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платежи АУП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13 908,84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90015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161 341,58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853059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банка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441 424,90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434540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Оргтехника, обслуживание орг/техники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25 078,00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867009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налоги и сборы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932 772,00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120451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Резервы по предстоящим отпускам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106 337,41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463803"/>
                  </a:ext>
                </a:extLst>
              </a:tr>
              <a:tr h="456073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 (нотариальные, </a:t>
                      </a:r>
                      <a:r>
                        <a:rPr lang="ru-RU" sz="10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информ.услуги</a:t>
                      </a:r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консульт.услуги</a:t>
                      </a:r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хозяйственные расходы, канцелярия)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325 657,03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297894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АХР от расходов, годовой 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algn="l" fontAlgn="b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 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1406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DA6950-9F56-957E-8EC6-88993F517C2F}"/>
              </a:ext>
            </a:extLst>
          </p:cNvPr>
          <p:cNvSpPr txBox="1"/>
          <p:nvPr/>
        </p:nvSpPr>
        <p:spPr>
          <a:xfrm>
            <a:off x="8639381" y="4687560"/>
            <a:ext cx="350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F1C9C8-6145-B161-6B74-09F53534C93F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82037F-1C29-1AE2-37C0-85E640DA9A16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AFEEE-C60F-96F2-AE5E-841A199FB315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6975C3-C04A-F8A9-1B41-7997B88A5977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879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E50E80-F01B-6CA5-4D28-9FB3E8C09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D0630D-694D-33B3-47E2-8C1C45F7F6B2}"/>
              </a:ext>
            </a:extLst>
          </p:cNvPr>
          <p:cNvSpPr txBox="1"/>
          <p:nvPr/>
        </p:nvSpPr>
        <p:spPr>
          <a:xfrm>
            <a:off x="1667861" y="3011133"/>
            <a:ext cx="4431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улица Ключевая, дом 22, корпус 1</a:t>
            </a: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(495) 198 13 74</a:t>
            </a:r>
          </a:p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(964) 640 13 74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mooradosty@yandex.ru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info@rooiradost.ru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7F0575C-8FB2-80CA-2F8F-A3795F8BC8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3625" y="346730"/>
            <a:ext cx="1341316" cy="737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4CC061-E356-CFAB-D932-460424C64BD7}"/>
              </a:ext>
            </a:extLst>
          </p:cNvPr>
          <p:cNvSpPr txBox="1"/>
          <p:nvPr/>
        </p:nvSpPr>
        <p:spPr>
          <a:xfrm>
            <a:off x="1667861" y="2293150"/>
            <a:ext cx="3177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СВЯЖИТЕСЬ С НАМИ</a:t>
            </a:r>
            <a:endParaRPr lang="en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64C906-1F8A-C9B0-BACF-739C73A610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3517" y="3099457"/>
            <a:ext cx="1567543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1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646A9E-3915-5AC9-C75D-27DAF407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42A202-6057-C741-C1BF-0CF3E60F2567}"/>
              </a:ext>
            </a:extLst>
          </p:cNvPr>
          <p:cNvSpPr txBox="1"/>
          <p:nvPr/>
        </p:nvSpPr>
        <p:spPr>
          <a:xfrm>
            <a:off x="1667861" y="969733"/>
            <a:ext cx="683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В РООИ «РАДОСТЬ» ПРОДОЛЖАЛИ РАБОТАТЬ 6 ПОДРАЗДЕЛЕНИЙ </a:t>
            </a:r>
            <a:endParaRPr lang="en-RU" sz="20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82FA2-D914-237F-29BA-1334E3F5E5EF}"/>
              </a:ext>
            </a:extLst>
          </p:cNvPr>
          <p:cNvSpPr txBox="1"/>
          <p:nvPr/>
        </p:nvSpPr>
        <p:spPr>
          <a:xfrm>
            <a:off x="1999559" y="1877459"/>
            <a:ext cx="280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ГОЛОВНОЕ ПРЕДПРИЯТИЕ</a:t>
            </a:r>
            <a:endParaRPr lang="en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28337-0107-9CEC-258F-8880216CB8FB}"/>
              </a:ext>
            </a:extLst>
          </p:cNvPr>
          <p:cNvSpPr txBox="1"/>
          <p:nvPr/>
        </p:nvSpPr>
        <p:spPr>
          <a:xfrm>
            <a:off x="2006949" y="2126190"/>
            <a:ext cx="2708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Ул.Кусковская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23к1 (метро Перово)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FA38AA-E5FF-14B3-53EB-E3F9C8D23B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5B5C0E-0F8F-80CE-D750-F7BFAD93F571}"/>
              </a:ext>
            </a:extLst>
          </p:cNvPr>
          <p:cNvSpPr txBox="1"/>
          <p:nvPr/>
        </p:nvSpPr>
        <p:spPr>
          <a:xfrm>
            <a:off x="1999559" y="2575039"/>
            <a:ext cx="280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КОЛЛЕДЖА №23</a:t>
            </a:r>
            <a:endParaRPr lang="en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5275A-E1B9-585B-FC4F-271358CFC32F}"/>
              </a:ext>
            </a:extLst>
          </p:cNvPr>
          <p:cNvSpPr txBox="1"/>
          <p:nvPr/>
        </p:nvSpPr>
        <p:spPr>
          <a:xfrm>
            <a:off x="2006949" y="3050013"/>
            <a:ext cx="2265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Напольный проезд, д.9 (метро Новогиреево)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507B05-9C2F-FF71-F446-A318A0F3BEE3}"/>
              </a:ext>
            </a:extLst>
          </p:cNvPr>
          <p:cNvSpPr txBox="1"/>
          <p:nvPr/>
        </p:nvSpPr>
        <p:spPr>
          <a:xfrm>
            <a:off x="1999559" y="3696827"/>
            <a:ext cx="280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КОЛЛЕДЖА №2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199816-B3EB-CCE5-B0E4-C95AA5874C75}"/>
              </a:ext>
            </a:extLst>
          </p:cNvPr>
          <p:cNvSpPr txBox="1"/>
          <p:nvPr/>
        </p:nvSpPr>
        <p:spPr>
          <a:xfrm>
            <a:off x="2006949" y="4171801"/>
            <a:ext cx="258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Ивантеевская улица, д.25, корпус 2 (метро Бульвар Рокоссовского)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EDAD54-FB34-DC5F-C256-70E379F021F8}"/>
              </a:ext>
            </a:extLst>
          </p:cNvPr>
          <p:cNvSpPr txBox="1"/>
          <p:nvPr/>
        </p:nvSpPr>
        <p:spPr>
          <a:xfrm>
            <a:off x="5438582" y="1877457"/>
            <a:ext cx="2879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ДОМА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«ЛОСИНООСТРОВСКИЙ»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F29ECF-7776-BBA1-DDF7-5F17000EC748}"/>
              </a:ext>
            </a:extLst>
          </p:cNvPr>
          <p:cNvSpPr txBox="1"/>
          <p:nvPr/>
        </p:nvSpPr>
        <p:spPr>
          <a:xfrm>
            <a:off x="5445972" y="2578676"/>
            <a:ext cx="2809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Лосиноостровская улица, д.27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56B8A1-7631-B7BB-C8F4-3977B20FA2A9}"/>
              </a:ext>
            </a:extLst>
          </p:cNvPr>
          <p:cNvSpPr txBox="1"/>
          <p:nvPr/>
        </p:nvSpPr>
        <p:spPr>
          <a:xfrm>
            <a:off x="5438582" y="3031159"/>
            <a:ext cx="2879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СОЦИАЛЬНОГО ДОМА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«ЯРОСЛАВСКИЙ»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4051B-E1E8-C891-A731-0A18ABEC8209}"/>
              </a:ext>
            </a:extLst>
          </p:cNvPr>
          <p:cNvSpPr txBox="1"/>
          <p:nvPr/>
        </p:nvSpPr>
        <p:spPr>
          <a:xfrm>
            <a:off x="5445972" y="3732378"/>
            <a:ext cx="2809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Лосиноостровская улица, д.27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253F0-98D2-31D0-BE7E-E009F7464732}"/>
              </a:ext>
            </a:extLst>
          </p:cNvPr>
          <p:cNvSpPr txBox="1"/>
          <p:nvPr/>
        </p:nvSpPr>
        <p:spPr>
          <a:xfrm>
            <a:off x="5445972" y="4171800"/>
            <a:ext cx="2809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Ключевая улица, д.22, корпус 1 (метро Алма-Атинская)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3C2387-C9E2-3D2A-7E31-75C8970313AD}"/>
              </a:ext>
            </a:extLst>
          </p:cNvPr>
          <p:cNvSpPr txBox="1"/>
          <p:nvPr/>
        </p:nvSpPr>
        <p:spPr>
          <a:xfrm>
            <a:off x="8734308" y="4687560"/>
            <a:ext cx="25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62CAC8-6B15-0C44-9CAE-77A7CB776B73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06D1D08-AC72-D572-D60E-4991ACE81F14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DE3845-9664-F19E-2506-4CD982ADEE7E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C653FE-CF11-547B-2224-CBE28E770F37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Graphic 28">
            <a:extLst>
              <a:ext uri="{FF2B5EF4-FFF2-40B4-BE49-F238E27FC236}">
                <a16:creationId xmlns:a16="http://schemas.microsoft.com/office/drawing/2014/main" id="{C513A124-9EEA-3848-A2BD-355D294DA6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5277" y="1896120"/>
            <a:ext cx="211884" cy="24013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921ECCD-BCF2-762F-7EDA-57CDDEF416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5277" y="2614236"/>
            <a:ext cx="211884" cy="240136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2C3E2213-9900-DBAC-E43D-948FC5D176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5277" y="3720133"/>
            <a:ext cx="211884" cy="24013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7EA44F6-7A65-37BD-D458-0125450061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1805" y="1896120"/>
            <a:ext cx="211884" cy="240136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834E478-E622-E769-4A50-1685B449908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1805" y="3054679"/>
            <a:ext cx="211884" cy="24013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147DB6B1-E00E-6E07-7AB0-21568E505D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1805" y="4160577"/>
            <a:ext cx="211884" cy="24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2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E2BFFA-73B9-ECE8-BA01-8F314E6AC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25AD8025-B4B0-AA55-3AF9-4A1E847D87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5133">
            <a:off x="-1532779" y="1646401"/>
            <a:ext cx="3334852" cy="1821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A90EC0-86F9-C447-1276-2429E343E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301" y="661668"/>
            <a:ext cx="7276699" cy="394412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DC3A4A0-D755-C976-2203-9E2BE63336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6BDCF-312A-6101-B78A-319057E69736}"/>
              </a:ext>
            </a:extLst>
          </p:cNvPr>
          <p:cNvSpPr txBox="1"/>
          <p:nvPr/>
        </p:nvSpPr>
        <p:spPr>
          <a:xfrm>
            <a:off x="8734308" y="4687560"/>
            <a:ext cx="25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29A00C-5901-CB6A-3798-82FD1A4F6033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338F1C-E77A-F7D2-38AD-AB92654BC960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06782B-88FA-D834-3831-4485096B412D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6AE9BB-F656-74AF-3978-86C8DA5C3F44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CC4F438B-1D7E-9275-9B9B-2E5357751C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77522" y="781957"/>
            <a:ext cx="512535" cy="51253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3DCCA26-B79E-B1D0-89E2-6683390B9A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9958" y="4426102"/>
            <a:ext cx="228469" cy="2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8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3CF244-3E4B-1775-8B78-AFBF2881F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19AC51-CE45-54EA-E2D5-1B3A15807FF1}"/>
              </a:ext>
            </a:extLst>
          </p:cNvPr>
          <p:cNvSpPr txBox="1"/>
          <p:nvPr/>
        </p:nvSpPr>
        <p:spPr>
          <a:xfrm>
            <a:off x="1667861" y="969733"/>
            <a:ext cx="683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БЕНЕФИЦИАРОВ</a:t>
            </a:r>
            <a:endParaRPr lang="en-RU" sz="20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60C74-176D-6C21-F681-FEE7DBA6D2DE}"/>
              </a:ext>
            </a:extLst>
          </p:cNvPr>
          <p:cNvSpPr txBox="1"/>
          <p:nvPr/>
        </p:nvSpPr>
        <p:spPr>
          <a:xfrm>
            <a:off x="1667862" y="2262136"/>
            <a:ext cx="204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ПОЛУЧИЛИ КОНСУЛЬТАТИВНУЮ ПОМОЩЬ </a:t>
            </a:r>
            <a:endParaRPr lang="en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0EFAD-FF99-F839-335D-0805CA30E88E}"/>
              </a:ext>
            </a:extLst>
          </p:cNvPr>
          <p:cNvSpPr txBox="1"/>
          <p:nvPr/>
        </p:nvSpPr>
        <p:spPr>
          <a:xfrm>
            <a:off x="1667356" y="3264299"/>
            <a:ext cx="2206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выстраиванию профессионального маршрута и подготовке к трудоустройству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8815959-2AAD-1BE2-86D5-E95E1424F8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CF84B1-5573-3274-1ABF-92C95A075B1F}"/>
              </a:ext>
            </a:extLst>
          </p:cNvPr>
          <p:cNvSpPr txBox="1"/>
          <p:nvPr/>
        </p:nvSpPr>
        <p:spPr>
          <a:xfrm>
            <a:off x="1667861" y="1502615"/>
            <a:ext cx="157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300+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1076A4-348F-39B9-1B0F-3ED8F33FA2A8}"/>
              </a:ext>
            </a:extLst>
          </p:cNvPr>
          <p:cNvSpPr txBox="1"/>
          <p:nvPr/>
        </p:nvSpPr>
        <p:spPr>
          <a:xfrm>
            <a:off x="4463845" y="2262136"/>
            <a:ext cx="453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С МЕНТАЛЬНЫМИ ОСОБЕН-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НОСТЯМИ ПРИНЯТЫ И ПРОХОДЯТ </a:t>
            </a:r>
            <a:endParaRPr lang="en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61B5A-6B94-83BF-1518-C0FE1AD095BE}"/>
              </a:ext>
            </a:extLst>
          </p:cNvPr>
          <p:cNvSpPr txBox="1"/>
          <p:nvPr/>
        </p:nvSpPr>
        <p:spPr>
          <a:xfrm>
            <a:off x="4473727" y="2747637"/>
            <a:ext cx="42179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пробы в интеграционных мастерских, где они в сопровождении тьюторов и психологов осваивают социальные и трудовые навыки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9B47C4-F9B4-4AAC-3D8D-CFACFD70A634}"/>
              </a:ext>
            </a:extLst>
          </p:cNvPr>
          <p:cNvSpPr txBox="1"/>
          <p:nvPr/>
        </p:nvSpPr>
        <p:spPr>
          <a:xfrm>
            <a:off x="4481449" y="1502614"/>
            <a:ext cx="157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F040C-DDA5-9EB5-62E3-CF6C61B4E8AD}"/>
              </a:ext>
            </a:extLst>
          </p:cNvPr>
          <p:cNvSpPr txBox="1"/>
          <p:nvPr/>
        </p:nvSpPr>
        <p:spPr>
          <a:xfrm>
            <a:off x="4463845" y="3437350"/>
            <a:ext cx="2300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НИХ:</a:t>
            </a:r>
            <a:endParaRPr lang="en-RU" sz="16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E9CE50-0539-2AD7-BBA4-907613F1232C}"/>
              </a:ext>
            </a:extLst>
          </p:cNvPr>
          <p:cNvSpPr txBox="1"/>
          <p:nvPr/>
        </p:nvSpPr>
        <p:spPr>
          <a:xfrm>
            <a:off x="4460120" y="3739207"/>
            <a:ext cx="82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29,9% </a:t>
            </a:r>
            <a:endParaRPr lang="en-RU" sz="16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AB344-E5E9-364B-3E9A-26127485A9CD}"/>
              </a:ext>
            </a:extLst>
          </p:cNvPr>
          <p:cNvSpPr txBox="1"/>
          <p:nvPr/>
        </p:nvSpPr>
        <p:spPr>
          <a:xfrm>
            <a:off x="5367852" y="3737769"/>
            <a:ext cx="296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повысили уровень профессионально-трудовых навыков.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AAF1F6-DC72-72F9-B2BA-179C95F31AB0}"/>
              </a:ext>
            </a:extLst>
          </p:cNvPr>
          <p:cNvSpPr txBox="1"/>
          <p:nvPr/>
        </p:nvSpPr>
        <p:spPr>
          <a:xfrm>
            <a:off x="4460120" y="4189263"/>
            <a:ext cx="827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21,8% </a:t>
            </a:r>
            <a:endParaRPr lang="en-RU" sz="16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0CEFB-9585-DBB1-2700-D675D812A342}"/>
              </a:ext>
            </a:extLst>
          </p:cNvPr>
          <p:cNvSpPr txBox="1"/>
          <p:nvPr/>
        </p:nvSpPr>
        <p:spPr>
          <a:xfrm>
            <a:off x="5367852" y="4187825"/>
            <a:ext cx="3235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повысили уровень социальных компетенции и коммуникативных навыков.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B6745-AA01-857B-B955-784AE43035DE}"/>
              </a:ext>
            </a:extLst>
          </p:cNvPr>
          <p:cNvSpPr txBox="1"/>
          <p:nvPr/>
        </p:nvSpPr>
        <p:spPr>
          <a:xfrm>
            <a:off x="8734308" y="4687560"/>
            <a:ext cx="25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2C42A5-ECB0-9401-BBF7-C1BAE25FABC2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770E69A-7BE2-B023-6EE1-65C330BE4238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10E71B-1AA6-53E3-92DD-DF5EAAEB4EB6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A4E1BE8-F656-6597-1EC1-606A9C9F4566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9C142F-5684-5E4D-D73F-032BDA2B2BA4}"/>
              </a:ext>
            </a:extLst>
          </p:cNvPr>
          <p:cNvCxnSpPr>
            <a:cxnSpLocks/>
          </p:cNvCxnSpPr>
          <p:nvPr/>
        </p:nvCxnSpPr>
        <p:spPr>
          <a:xfrm>
            <a:off x="4254367" y="1713297"/>
            <a:ext cx="0" cy="2936193"/>
          </a:xfrm>
          <a:prstGeom prst="line">
            <a:avLst/>
          </a:prstGeom>
          <a:ln w="9525">
            <a:solidFill>
              <a:srgbClr val="0062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33C0D0-2AE0-40EE-7B22-A30AB26FC5BE}"/>
              </a:ext>
            </a:extLst>
          </p:cNvPr>
          <p:cNvCxnSpPr>
            <a:cxnSpLocks/>
          </p:cNvCxnSpPr>
          <p:nvPr/>
        </p:nvCxnSpPr>
        <p:spPr>
          <a:xfrm>
            <a:off x="4572000" y="3421793"/>
            <a:ext cx="3928903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8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B583E1-8DAD-0AB5-9B3C-9DB77D2EB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8FA73B-16C4-A594-B8C5-CF0A68496D15}"/>
              </a:ext>
            </a:extLst>
          </p:cNvPr>
          <p:cNvSpPr txBox="1"/>
          <p:nvPr/>
        </p:nvSpPr>
        <p:spPr>
          <a:xfrm>
            <a:off x="1667861" y="969733"/>
            <a:ext cx="683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СЕМЕЙ </a:t>
            </a:r>
            <a:endParaRPr lang="en-RU" sz="20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FEBC6-C62F-18AC-8E2F-877475B0A595}"/>
              </a:ext>
            </a:extLst>
          </p:cNvPr>
          <p:cNvSpPr txBox="1"/>
          <p:nvPr/>
        </p:nvSpPr>
        <p:spPr>
          <a:xfrm>
            <a:off x="1779009" y="2822652"/>
            <a:ext cx="2792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 ПОЛУЧИЛИ ПОДДЕРЖКУ В РЕЖИМЕ ОФЛАЙН </a:t>
            </a:r>
            <a:endParaRPr lang="en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860F1B1-3299-416D-95E4-1B4536C8C8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A6AE3-8E58-98C1-129C-578E6F13864E}"/>
              </a:ext>
            </a:extLst>
          </p:cNvPr>
          <p:cNvSpPr txBox="1"/>
          <p:nvPr/>
        </p:nvSpPr>
        <p:spPr>
          <a:xfrm>
            <a:off x="1667861" y="2008519"/>
            <a:ext cx="157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002FBF-7FDB-5B1A-A86B-455DE4D5E601}"/>
              </a:ext>
            </a:extLst>
          </p:cNvPr>
          <p:cNvSpPr txBox="1"/>
          <p:nvPr/>
        </p:nvSpPr>
        <p:spPr>
          <a:xfrm>
            <a:off x="4879792" y="2807932"/>
            <a:ext cx="3524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ПОЛУЧИЛИ КОНСУЛЬТАЦИОННУЮ ПОДДЕРЖКУ В РЕЖИМЕ ОНЛАЙН </a:t>
            </a:r>
            <a:endParaRPr lang="en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1C3213-0A65-A567-0D5C-A8DB610835EA}"/>
              </a:ext>
            </a:extLst>
          </p:cNvPr>
          <p:cNvSpPr txBox="1"/>
          <p:nvPr/>
        </p:nvSpPr>
        <p:spPr>
          <a:xfrm>
            <a:off x="4743570" y="2036746"/>
            <a:ext cx="157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91817-FECB-6E05-A150-5943A0AA48B4}"/>
              </a:ext>
            </a:extLst>
          </p:cNvPr>
          <p:cNvSpPr txBox="1"/>
          <p:nvPr/>
        </p:nvSpPr>
        <p:spPr>
          <a:xfrm>
            <a:off x="1779009" y="3897214"/>
            <a:ext cx="516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F924D-8BE4-F0DD-4C05-68D1062798BF}"/>
              </a:ext>
            </a:extLst>
          </p:cNvPr>
          <p:cNvSpPr txBox="1"/>
          <p:nvPr/>
        </p:nvSpPr>
        <p:spPr>
          <a:xfrm>
            <a:off x="2165783" y="3910343"/>
            <a:ext cx="2406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родительских собраний проведено в образовательных организациях Москвы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2982B-11C6-8DEC-C638-CC5DC6392113}"/>
              </a:ext>
            </a:extLst>
          </p:cNvPr>
          <p:cNvSpPr txBox="1"/>
          <p:nvPr/>
        </p:nvSpPr>
        <p:spPr>
          <a:xfrm>
            <a:off x="1675591" y="1386336"/>
            <a:ext cx="5196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Системная работа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семьями людей с ментальными особенностями.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15740-D590-E7C2-B8D8-7011ED308EE7}"/>
              </a:ext>
            </a:extLst>
          </p:cNvPr>
          <p:cNvSpPr txBox="1"/>
          <p:nvPr/>
        </p:nvSpPr>
        <p:spPr>
          <a:xfrm>
            <a:off x="4879792" y="3882084"/>
            <a:ext cx="100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73FBEB-E6FA-0F69-69A7-2A5B623F5D88}"/>
              </a:ext>
            </a:extLst>
          </p:cNvPr>
          <p:cNvSpPr txBox="1"/>
          <p:nvPr/>
        </p:nvSpPr>
        <p:spPr>
          <a:xfrm>
            <a:off x="5596264" y="3908282"/>
            <a:ext cx="2406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присутствовало </a:t>
            </a:r>
            <a:b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учеников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6079F-CAC3-EACE-FB42-A857D88B3CA5}"/>
              </a:ext>
            </a:extLst>
          </p:cNvPr>
          <p:cNvSpPr txBox="1"/>
          <p:nvPr/>
        </p:nvSpPr>
        <p:spPr>
          <a:xfrm>
            <a:off x="8734308" y="4687560"/>
            <a:ext cx="25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FCD6C42-8E5F-1145-AA74-396183307D99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04FD37C-ED0C-9605-5D86-A670D0E7F9F7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CBA7A4-C57A-6EB8-9730-3445CA0A726E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4583707-761B-9EFD-CFC4-CD52FB546CF3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74011B-E05C-BD3F-76A1-91C5670B8A37}"/>
              </a:ext>
            </a:extLst>
          </p:cNvPr>
          <p:cNvCxnSpPr>
            <a:cxnSpLocks/>
          </p:cNvCxnSpPr>
          <p:nvPr/>
        </p:nvCxnSpPr>
        <p:spPr>
          <a:xfrm>
            <a:off x="1779638" y="370092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8BB463A-C69D-0327-0CB5-E70A7D262617}"/>
              </a:ext>
            </a:extLst>
          </p:cNvPr>
          <p:cNvCxnSpPr>
            <a:cxnSpLocks/>
          </p:cNvCxnSpPr>
          <p:nvPr/>
        </p:nvCxnSpPr>
        <p:spPr>
          <a:xfrm>
            <a:off x="4629752" y="2165685"/>
            <a:ext cx="0" cy="1352036"/>
          </a:xfrm>
          <a:prstGeom prst="line">
            <a:avLst/>
          </a:prstGeom>
          <a:ln w="9525">
            <a:solidFill>
              <a:srgbClr val="0062B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71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B7447-C1BF-6DBC-8712-89393692B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643A6B-7BD7-7CBC-0051-0D4BB7A5A72A}"/>
              </a:ext>
            </a:extLst>
          </p:cNvPr>
          <p:cNvSpPr txBox="1"/>
          <p:nvPr/>
        </p:nvSpPr>
        <p:spPr>
          <a:xfrm>
            <a:off x="1667861" y="969733"/>
            <a:ext cx="683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ВЗАИМОДЕЙТСВИЕ </a:t>
            </a:r>
            <a:br>
              <a:rPr lang="en-US" sz="20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ОБРАЗОВАТЕЛЬНЫМИ ОРГАНИЗАЦИЯМИ</a:t>
            </a:r>
            <a:endParaRPr lang="en-RU" sz="20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AF34F-8099-D2F7-8D1D-8C0700EA1903}"/>
              </a:ext>
            </a:extLst>
          </p:cNvPr>
          <p:cNvSpPr txBox="1"/>
          <p:nvPr/>
        </p:nvSpPr>
        <p:spPr>
          <a:xfrm>
            <a:off x="1978948" y="2613176"/>
            <a:ext cx="1376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КОЛЛЕДЖЕЙ</a:t>
            </a:r>
            <a:endParaRPr lang="en-RU" sz="1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A30154-FA2C-0143-E858-D297556600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1EFA63-BD47-9B67-0F4C-A84D51D6DD5C}"/>
              </a:ext>
            </a:extLst>
          </p:cNvPr>
          <p:cNvSpPr txBox="1"/>
          <p:nvPr/>
        </p:nvSpPr>
        <p:spPr>
          <a:xfrm>
            <a:off x="1667861" y="2202831"/>
            <a:ext cx="60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E3A786-B278-12AB-02E3-C1D6F3EA3FEA}"/>
              </a:ext>
            </a:extLst>
          </p:cNvPr>
          <p:cNvSpPr txBox="1"/>
          <p:nvPr/>
        </p:nvSpPr>
        <p:spPr>
          <a:xfrm>
            <a:off x="1675591" y="1735128"/>
            <a:ext cx="6422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осуществляем поддержку образовательных организаций в вопросах профессиональной маршрутизации школьников и практической подготовке студентов.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6D70A-E53D-1B8E-110D-335DAA352652}"/>
              </a:ext>
            </a:extLst>
          </p:cNvPr>
          <p:cNvSpPr txBox="1"/>
          <p:nvPr/>
        </p:nvSpPr>
        <p:spPr>
          <a:xfrm>
            <a:off x="5101107" y="2597465"/>
            <a:ext cx="1376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  <a:endParaRPr lang="en-RU" sz="1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522BB-003E-0FC0-6BA6-E9C67AA9D143}"/>
              </a:ext>
            </a:extLst>
          </p:cNvPr>
          <p:cNvSpPr txBox="1"/>
          <p:nvPr/>
        </p:nvSpPr>
        <p:spPr>
          <a:xfrm>
            <a:off x="4665585" y="2202831"/>
            <a:ext cx="60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7693A9-4F70-B014-B63F-27C89814A64E}"/>
              </a:ext>
            </a:extLst>
          </p:cNvPr>
          <p:cNvSpPr txBox="1"/>
          <p:nvPr/>
        </p:nvSpPr>
        <p:spPr>
          <a:xfrm>
            <a:off x="1667861" y="3074104"/>
            <a:ext cx="19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50E510-25AB-FEF0-E5B4-D466B5E66AA6}"/>
              </a:ext>
            </a:extLst>
          </p:cNvPr>
          <p:cNvSpPr txBox="1"/>
          <p:nvPr/>
        </p:nvSpPr>
        <p:spPr>
          <a:xfrm>
            <a:off x="1675591" y="3864825"/>
            <a:ext cx="25916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студента с ментальными особенностями прошли практику на социальном предприятии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BE5533-417C-BFA9-CDA6-D04C5B611171}"/>
              </a:ext>
            </a:extLst>
          </p:cNvPr>
          <p:cNvSpPr txBox="1"/>
          <p:nvPr/>
        </p:nvSpPr>
        <p:spPr>
          <a:xfrm>
            <a:off x="4599596" y="3033828"/>
            <a:ext cx="19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E00DD2-A13F-E485-F8D7-CFB1E9ABB543}"/>
              </a:ext>
            </a:extLst>
          </p:cNvPr>
          <p:cNvSpPr txBox="1"/>
          <p:nvPr/>
        </p:nvSpPr>
        <p:spPr>
          <a:xfrm>
            <a:off x="4643307" y="3864825"/>
            <a:ext cx="249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школ приняли участие в  профессионально-трудовых пробах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95613A-7884-BBBF-4442-0BA1CE6A7AF9}"/>
              </a:ext>
            </a:extLst>
          </p:cNvPr>
          <p:cNvSpPr txBox="1"/>
          <p:nvPr/>
        </p:nvSpPr>
        <p:spPr>
          <a:xfrm>
            <a:off x="8734308" y="4687560"/>
            <a:ext cx="25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939589-CAF6-72A4-543E-403FD9413031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D2E4DF-15B9-83DC-522D-1519C791C339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584461-63ED-61F9-31AD-5E1073CE79DD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62829A-8785-0B67-D52B-CAB5356AB584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00BE95-276C-BAC9-7742-45E841101300}"/>
              </a:ext>
            </a:extLst>
          </p:cNvPr>
          <p:cNvCxnSpPr>
            <a:cxnSpLocks/>
          </p:cNvCxnSpPr>
          <p:nvPr/>
        </p:nvCxnSpPr>
        <p:spPr>
          <a:xfrm>
            <a:off x="4599596" y="3036782"/>
            <a:ext cx="3901307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6D6557-D84E-1415-8086-A4FE58DAB296}"/>
              </a:ext>
            </a:extLst>
          </p:cNvPr>
          <p:cNvCxnSpPr>
            <a:cxnSpLocks/>
          </p:cNvCxnSpPr>
          <p:nvPr/>
        </p:nvCxnSpPr>
        <p:spPr>
          <a:xfrm>
            <a:off x="1779638" y="3036784"/>
            <a:ext cx="2378476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13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17BECA-20BE-5844-4A47-4A5AF61E2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74064B-CBB1-2455-3190-F720B7FAEF33}"/>
              </a:ext>
            </a:extLst>
          </p:cNvPr>
          <p:cNvSpPr txBox="1"/>
          <p:nvPr/>
        </p:nvSpPr>
        <p:spPr>
          <a:xfrm>
            <a:off x="1667861" y="969733"/>
            <a:ext cx="6833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НАУЧНО-МЕТОДИЧЕСКАЯ ДЕЯТЕЛЬНОСТЬ</a:t>
            </a:r>
            <a:endParaRPr lang="en-RU" sz="20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412AE-9219-1A08-B596-67575737E42B}"/>
              </a:ext>
            </a:extLst>
          </p:cNvPr>
          <p:cNvSpPr txBox="1"/>
          <p:nvPr/>
        </p:nvSpPr>
        <p:spPr>
          <a:xfrm>
            <a:off x="2494182" y="1545937"/>
            <a:ext cx="533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ПРОШЛИ ОБУЧЕНИЕ РАБОТЕ ПО ТЕХНОЛОГИИ ВКЛЮЧЕННОГО ТРУДОУСТРОЙСТВА</a:t>
            </a:r>
            <a:endParaRPr lang="en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26D7A5-4237-A486-CAF6-DD3C28BC50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5F78BD-724E-5362-FCED-17E424D96370}"/>
              </a:ext>
            </a:extLst>
          </p:cNvPr>
          <p:cNvSpPr txBox="1"/>
          <p:nvPr/>
        </p:nvSpPr>
        <p:spPr>
          <a:xfrm>
            <a:off x="1667861" y="1382397"/>
            <a:ext cx="106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08A4B-FFE6-FFFE-B88F-F584A822A3CA}"/>
              </a:ext>
            </a:extLst>
          </p:cNvPr>
          <p:cNvSpPr txBox="1"/>
          <p:nvPr/>
        </p:nvSpPr>
        <p:spPr>
          <a:xfrm rot="16200000">
            <a:off x="1462206" y="3495813"/>
            <a:ext cx="76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ИЗДАНО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CF1A0C-633B-9AF0-AD56-94836495F631}"/>
              </a:ext>
            </a:extLst>
          </p:cNvPr>
          <p:cNvSpPr txBox="1"/>
          <p:nvPr/>
        </p:nvSpPr>
        <p:spPr>
          <a:xfrm>
            <a:off x="1667860" y="2277490"/>
            <a:ext cx="672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человек из 3 регионов РФ: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МО, Иркутск, Казань, Южно-Сахалинск получили практическую поддержку по организации работы социального предприятия.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9B09F1-D1F5-20FF-8FFD-F3C794001C6C}"/>
              </a:ext>
            </a:extLst>
          </p:cNvPr>
          <p:cNvSpPr txBox="1"/>
          <p:nvPr/>
        </p:nvSpPr>
        <p:spPr>
          <a:xfrm>
            <a:off x="1667860" y="2676459"/>
            <a:ext cx="6721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РООИ «Радость» приняли участие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9 научно-практических конференциях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посвященных проблемам людей с ментальными особенностями.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D4257F-FAF6-D8D7-0425-0E08271AABB8}"/>
              </a:ext>
            </a:extLst>
          </p:cNvPr>
          <p:cNvSpPr txBox="1"/>
          <p:nvPr/>
        </p:nvSpPr>
        <p:spPr>
          <a:xfrm>
            <a:off x="2494182" y="3387438"/>
            <a:ext cx="2573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 МЕТОДИЧЕСКИХ ПОСОБИЯ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A9685-2108-A259-E515-3A2BD02E3752}"/>
              </a:ext>
            </a:extLst>
          </p:cNvPr>
          <p:cNvSpPr txBox="1"/>
          <p:nvPr/>
        </p:nvSpPr>
        <p:spPr>
          <a:xfrm>
            <a:off x="1961226" y="3223898"/>
            <a:ext cx="106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D4FF92-F18C-A457-E5AB-5A85F77BE365}"/>
              </a:ext>
            </a:extLst>
          </p:cNvPr>
          <p:cNvSpPr txBox="1"/>
          <p:nvPr/>
        </p:nvSpPr>
        <p:spPr>
          <a:xfrm>
            <a:off x="6285748" y="3387438"/>
            <a:ext cx="180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НАУЧНЫХ СТАТЕЙ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EA9C64-528E-B52E-EDAE-9B7C638D8DF7}"/>
              </a:ext>
            </a:extLst>
          </p:cNvPr>
          <p:cNvSpPr txBox="1"/>
          <p:nvPr/>
        </p:nvSpPr>
        <p:spPr>
          <a:xfrm>
            <a:off x="5708565" y="3223898"/>
            <a:ext cx="617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42CBF-C134-D612-58A5-FF5613BAA517}"/>
              </a:ext>
            </a:extLst>
          </p:cNvPr>
          <p:cNvSpPr txBox="1"/>
          <p:nvPr/>
        </p:nvSpPr>
        <p:spPr>
          <a:xfrm>
            <a:off x="2494182" y="4230904"/>
            <a:ext cx="579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Студентов, обучающихся по направлениям «психология» и «педагогика», прошли производственную практику в интеграционных мастерских.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0A4BBF-04EA-168F-F54A-3DC08F8C750C}"/>
              </a:ext>
            </a:extLst>
          </p:cNvPr>
          <p:cNvSpPr txBox="1"/>
          <p:nvPr/>
        </p:nvSpPr>
        <p:spPr>
          <a:xfrm>
            <a:off x="1667861" y="4061589"/>
            <a:ext cx="106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B605B5-9CD2-C358-00B5-705976A33935}"/>
              </a:ext>
            </a:extLst>
          </p:cNvPr>
          <p:cNvSpPr txBox="1"/>
          <p:nvPr/>
        </p:nvSpPr>
        <p:spPr>
          <a:xfrm>
            <a:off x="8734308" y="4687560"/>
            <a:ext cx="25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951ED3-C6B1-5351-11E6-C506F3A9FD7F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3879F04-DADD-D1C3-FD09-2E0A74922909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818D9-8176-B9EA-0671-0F83C7FB8854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BE9319-757A-6011-251D-8A4393B4B21D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758DA2-41C6-8F11-240B-513F3443AFDD}"/>
              </a:ext>
            </a:extLst>
          </p:cNvPr>
          <p:cNvCxnSpPr>
            <a:cxnSpLocks/>
          </p:cNvCxnSpPr>
          <p:nvPr/>
        </p:nvCxnSpPr>
        <p:spPr>
          <a:xfrm>
            <a:off x="1779638" y="2160884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CBF89D-A94D-6A0E-93D6-0B3CB4BCAF6B}"/>
              </a:ext>
            </a:extLst>
          </p:cNvPr>
          <p:cNvCxnSpPr>
            <a:cxnSpLocks/>
          </p:cNvCxnSpPr>
          <p:nvPr/>
        </p:nvCxnSpPr>
        <p:spPr>
          <a:xfrm>
            <a:off x="1779638" y="3238913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304F9B-154F-58E3-1B34-B1F42B1D9EEB}"/>
              </a:ext>
            </a:extLst>
          </p:cNvPr>
          <p:cNvCxnSpPr>
            <a:cxnSpLocks/>
          </p:cNvCxnSpPr>
          <p:nvPr/>
        </p:nvCxnSpPr>
        <p:spPr>
          <a:xfrm>
            <a:off x="1779638" y="406668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29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E9B08-8DC5-0D74-005E-56CA039C3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E6D150-5F4B-451B-47CC-A8F55105F3A8}"/>
              </a:ext>
            </a:extLst>
          </p:cNvPr>
          <p:cNvSpPr txBox="1"/>
          <p:nvPr/>
        </p:nvSpPr>
        <p:spPr>
          <a:xfrm>
            <a:off x="1667861" y="969733"/>
            <a:ext cx="6833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«ОБЕСПЕЧЕНИЕ УСЛОВИЙ ПРОФЕССИОНАЛЬНОЙ СОЦИАЛИЗАЦИИ ОБУЧАЮЩИХСЯ С МЕНТАЛЬНЫМИ НАРУШЕНИЯМИ И РАС В ПРОФЕССИОНАЛЬНЫХ ОБРАЗОВАТЕЛЬНЫХ ОРГАНИЗАЦИЯХ»</a:t>
            </a:r>
            <a:endParaRPr lang="en-RU" sz="1400" b="1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D0F8428-A8A2-2208-CFD1-98F63DE313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7FB782-D720-4B65-3854-8D068EDDF427}"/>
              </a:ext>
            </a:extLst>
          </p:cNvPr>
          <p:cNvSpPr txBox="1"/>
          <p:nvPr/>
        </p:nvSpPr>
        <p:spPr>
          <a:xfrm>
            <a:off x="1675591" y="661668"/>
            <a:ext cx="5196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научно-практическая конференция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5E9BF-2373-3B4B-1624-1AEEAF704581}"/>
              </a:ext>
            </a:extLst>
          </p:cNvPr>
          <p:cNvSpPr txBox="1"/>
          <p:nvPr/>
        </p:nvSpPr>
        <p:spPr>
          <a:xfrm>
            <a:off x="1675591" y="1851980"/>
            <a:ext cx="66424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конференции мы объединили опыт образовательных организаций, науки и бизнеса для решения задачи по созданию эффективной системы профессионально-трудовой социализации для молодых людей с интеллектуальными нарушениями и расстройством аутистического спектра (РАС).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FCF4DC-D4EE-3ED6-1AE6-20ED91DF9D2B}"/>
              </a:ext>
            </a:extLst>
          </p:cNvPr>
          <p:cNvSpPr txBox="1"/>
          <p:nvPr/>
        </p:nvSpPr>
        <p:spPr>
          <a:xfrm>
            <a:off x="1667861" y="2652143"/>
            <a:ext cx="157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150+</a:t>
            </a:r>
            <a:endParaRPr lang="en-RU" sz="48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93002-EF7F-A723-1B6D-02FE97AE5191}"/>
              </a:ext>
            </a:extLst>
          </p:cNvPr>
          <p:cNvSpPr txBox="1"/>
          <p:nvPr/>
        </p:nvSpPr>
        <p:spPr>
          <a:xfrm>
            <a:off x="1667862" y="3361314"/>
            <a:ext cx="1447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</a:t>
            </a:r>
            <a:r>
              <a:rPr lang="ru-RU" sz="1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АСТНИКОВ</a:t>
            </a:r>
            <a:endParaRPr lang="en-RU" sz="1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34A68A-2D3C-2CCD-6838-9E45EDD890B5}"/>
              </a:ext>
            </a:extLst>
          </p:cNvPr>
          <p:cNvSpPr txBox="1"/>
          <p:nvPr/>
        </p:nvSpPr>
        <p:spPr>
          <a:xfrm>
            <a:off x="1675591" y="3561246"/>
            <a:ext cx="664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очном формате)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EDC73A-6049-6525-5435-C2C1F8A50C56}"/>
              </a:ext>
            </a:extLst>
          </p:cNvPr>
          <p:cNvSpPr txBox="1"/>
          <p:nvPr/>
        </p:nvSpPr>
        <p:spPr>
          <a:xfrm>
            <a:off x="3312459" y="2807146"/>
            <a:ext cx="5655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органов власти в сфере профессионального образования;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служб психолого-педагогического сопровождения;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и представители общественных организаций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Работодатели и иные заинтересованные специалисты.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F73CC9-0B9B-D653-DCCC-FBFEF13277F8}"/>
              </a:ext>
            </a:extLst>
          </p:cNvPr>
          <p:cNvSpPr txBox="1"/>
          <p:nvPr/>
        </p:nvSpPr>
        <p:spPr>
          <a:xfrm>
            <a:off x="1675591" y="3888960"/>
            <a:ext cx="664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конференции приняли участие представители из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 организаций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различных регионов России, в том числе 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в очном формате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30569A-1AF9-96BE-BD2E-3CAF30A93B6B}"/>
              </a:ext>
            </a:extLst>
          </p:cNvPr>
          <p:cNvSpPr txBox="1"/>
          <p:nvPr/>
        </p:nvSpPr>
        <p:spPr>
          <a:xfrm>
            <a:off x="1675591" y="4400946"/>
            <a:ext cx="664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итогам конференции был выпущен </a:t>
            </a:r>
            <a:r>
              <a:rPr lang="ru-RU" sz="10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сборник научных статей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975BC6-DE69-7132-A39C-0CDF165AFD06}"/>
              </a:ext>
            </a:extLst>
          </p:cNvPr>
          <p:cNvSpPr txBox="1"/>
          <p:nvPr/>
        </p:nvSpPr>
        <p:spPr>
          <a:xfrm>
            <a:off x="8734308" y="4687560"/>
            <a:ext cx="25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A2A604-B26A-7EC9-BBDC-20FFA749D416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B812E8D-4742-8759-C50B-947FF19D2E54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80A1DE-E49F-2E7B-DB62-743E77E419FC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37B029-34BF-5D7B-71F2-A476D5F1F5E2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941DC24-1D95-5D4B-2A5F-891569100E8A}"/>
              </a:ext>
            </a:extLst>
          </p:cNvPr>
          <p:cNvCxnSpPr>
            <a:cxnSpLocks/>
          </p:cNvCxnSpPr>
          <p:nvPr/>
        </p:nvCxnSpPr>
        <p:spPr>
          <a:xfrm>
            <a:off x="1779638" y="2730002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70B616-32B7-3BD2-BCAD-9C508CDF8AA0}"/>
              </a:ext>
            </a:extLst>
          </p:cNvPr>
          <p:cNvCxnSpPr>
            <a:cxnSpLocks/>
          </p:cNvCxnSpPr>
          <p:nvPr/>
        </p:nvCxnSpPr>
        <p:spPr>
          <a:xfrm>
            <a:off x="1779638" y="3886449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7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1342A-216A-E1E1-2F12-AFBAD3C76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64222EFB-BC24-DD61-56D5-3DD963FDF40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815" y="206058"/>
            <a:ext cx="828850" cy="4556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2043A6-90B4-531D-9374-57EBB9AD6B5C}"/>
              </a:ext>
            </a:extLst>
          </p:cNvPr>
          <p:cNvSpPr txBox="1"/>
          <p:nvPr/>
        </p:nvSpPr>
        <p:spPr>
          <a:xfrm>
            <a:off x="1675591" y="1735128"/>
            <a:ext cx="703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РООИ Радость инициировала создание Ассоциации «Сопровождаемое трудоустройство»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E39C1-CE9B-F4D4-1D45-4BC426609333}"/>
              </a:ext>
            </a:extLst>
          </p:cNvPr>
          <p:cNvSpPr txBox="1"/>
          <p:nvPr/>
        </p:nvSpPr>
        <p:spPr>
          <a:xfrm>
            <a:off x="1675591" y="2157918"/>
            <a:ext cx="682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создана для системного решения проблем трудоустройства выпускников образовательных организаций с ментальными особенностями. Мы выстраиваем систему профессиональной маршрутизации через комплексный подход, включающий в себя работу с государством, бизнесом и родительским сообществом.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0FEAC-4243-FA75-8B65-321A31FB9696}"/>
              </a:ext>
            </a:extLst>
          </p:cNvPr>
          <p:cNvSpPr txBox="1"/>
          <p:nvPr/>
        </p:nvSpPr>
        <p:spPr>
          <a:xfrm>
            <a:off x="1667861" y="3128729"/>
            <a:ext cx="6650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ТАКАЯ СИСТЕМА ПОЗВОЛИТ СДЕЛАТЬ МАРШРУТ 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«ШКОЛА - КОЛЛЕДЖ - ТРУДОУСТРОЙСТВО» 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ПОНЯТНЫМ, ДОСТУПНЫМ И ЭФФЕКТИВНЫМ.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78D1D3-3D4C-8AB0-79D3-1375D8E1F131}"/>
              </a:ext>
            </a:extLst>
          </p:cNvPr>
          <p:cNvSpPr txBox="1"/>
          <p:nvPr/>
        </p:nvSpPr>
        <p:spPr>
          <a:xfrm>
            <a:off x="3762118" y="4175036"/>
            <a:ext cx="60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75F7D-9DCB-6721-FD81-7B340D40502C}"/>
              </a:ext>
            </a:extLst>
          </p:cNvPr>
          <p:cNvSpPr txBox="1"/>
          <p:nvPr/>
        </p:nvSpPr>
        <p:spPr>
          <a:xfrm>
            <a:off x="1667862" y="4186116"/>
            <a:ext cx="18225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АССОЦИАЦИЮ ВОШЛИ:</a:t>
            </a:r>
          </a:p>
          <a:p>
            <a:endParaRPr lang="ru-RU" sz="1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8EA914-1BDE-CDC6-8317-6DD654015AD1}"/>
              </a:ext>
            </a:extLst>
          </p:cNvPr>
          <p:cNvSpPr txBox="1"/>
          <p:nvPr/>
        </p:nvSpPr>
        <p:spPr>
          <a:xfrm>
            <a:off x="4105185" y="4193157"/>
            <a:ext cx="1775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организаций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6CA96-9FFA-3BA7-F024-1C7F08D52E23}"/>
              </a:ext>
            </a:extLst>
          </p:cNvPr>
          <p:cNvSpPr txBox="1"/>
          <p:nvPr/>
        </p:nvSpPr>
        <p:spPr>
          <a:xfrm>
            <a:off x="5876055" y="4193157"/>
            <a:ext cx="60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RU" sz="24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0930F8-4F7E-108B-5CCF-5BD334A3FFBA}"/>
              </a:ext>
            </a:extLst>
          </p:cNvPr>
          <p:cNvSpPr txBox="1"/>
          <p:nvPr/>
        </p:nvSpPr>
        <p:spPr>
          <a:xfrm>
            <a:off x="6248617" y="4193157"/>
            <a:ext cx="1775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некоммерческих организаций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7BFCD0DA-B252-E209-5785-74787E5664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5336" y="953738"/>
            <a:ext cx="2177025" cy="6847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2D3CA1D-31DC-9E16-78A2-91024493F0CA}"/>
              </a:ext>
            </a:extLst>
          </p:cNvPr>
          <p:cNvSpPr txBox="1"/>
          <p:nvPr/>
        </p:nvSpPr>
        <p:spPr>
          <a:xfrm>
            <a:off x="8734308" y="4687560"/>
            <a:ext cx="255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1B90FF3-25A1-E941-88EA-8D27BBE41C66}" type="slidenum">
              <a:rPr lang="en-RU" sz="1000" smtClean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09E93D-1A91-7E62-EB3F-40B3D557F399}"/>
              </a:ext>
            </a:extLst>
          </p:cNvPr>
          <p:cNvCxnSpPr>
            <a:cxnSpLocks/>
          </p:cNvCxnSpPr>
          <p:nvPr/>
        </p:nvCxnSpPr>
        <p:spPr>
          <a:xfrm>
            <a:off x="1779638" y="4836707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61AA350-1FE5-097B-9486-B09C0AC91453}"/>
              </a:ext>
            </a:extLst>
          </p:cNvPr>
          <p:cNvSpPr txBox="1"/>
          <p:nvPr/>
        </p:nvSpPr>
        <p:spPr>
          <a:xfrm>
            <a:off x="349804" y="4687560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rooiradost.ru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FFACAC-2A79-A17B-437C-F7C37D37A1E7}"/>
              </a:ext>
            </a:extLst>
          </p:cNvPr>
          <p:cNvSpPr txBox="1"/>
          <p:nvPr/>
        </p:nvSpPr>
        <p:spPr>
          <a:xfrm>
            <a:off x="8522712" y="302373"/>
            <a:ext cx="466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6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RU" sz="1000" dirty="0">
              <a:solidFill>
                <a:srgbClr val="0062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09805F-3CA4-623E-4926-09662D3AC7BD}"/>
              </a:ext>
            </a:extLst>
          </p:cNvPr>
          <p:cNvCxnSpPr>
            <a:cxnSpLocks/>
          </p:cNvCxnSpPr>
          <p:nvPr/>
        </p:nvCxnSpPr>
        <p:spPr>
          <a:xfrm>
            <a:off x="1779638" y="431856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571089-B996-3E0E-CA2F-65502A2CE837}"/>
              </a:ext>
            </a:extLst>
          </p:cNvPr>
          <p:cNvCxnSpPr>
            <a:cxnSpLocks/>
          </p:cNvCxnSpPr>
          <p:nvPr/>
        </p:nvCxnSpPr>
        <p:spPr>
          <a:xfrm>
            <a:off x="1779638" y="3931271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3E4EF87-CE74-B7EB-FC60-68457D047FDF}"/>
              </a:ext>
            </a:extLst>
          </p:cNvPr>
          <p:cNvCxnSpPr>
            <a:cxnSpLocks/>
          </p:cNvCxnSpPr>
          <p:nvPr/>
        </p:nvCxnSpPr>
        <p:spPr>
          <a:xfrm>
            <a:off x="1779638" y="3052729"/>
            <a:ext cx="6721265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806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1663</TotalTime>
  <Words>1518</Words>
  <Application>Microsoft Macintosh PowerPoint</Application>
  <PresentationFormat>On-screen Show (16:9)</PresentationFormat>
  <Paragraphs>284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Евгений Кузнецов</dc:creator>
  <cp:lastModifiedBy>Евгений Кузнецов</cp:lastModifiedBy>
  <cp:revision>29</cp:revision>
  <dcterms:created xsi:type="dcterms:W3CDTF">2026-04-13T10:33:57Z</dcterms:created>
  <dcterms:modified xsi:type="dcterms:W3CDTF">2026-04-14T14:17:46Z</dcterms:modified>
</cp:coreProperties>
</file>